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52" r:id="rId2"/>
  </p:sldMasterIdLst>
  <p:sldIdLst>
    <p:sldId id="256" r:id="rId3"/>
    <p:sldId id="261" r:id="rId4"/>
    <p:sldId id="262" r:id="rId5"/>
    <p:sldId id="263" r:id="rId6"/>
    <p:sldId id="264" r:id="rId7"/>
    <p:sldId id="266" r:id="rId8"/>
    <p:sldId id="267" r:id="rId9"/>
    <p:sldId id="265" r:id="rId10"/>
    <p:sldId id="279" r:id="rId11"/>
    <p:sldId id="268" r:id="rId12"/>
    <p:sldId id="269" r:id="rId13"/>
    <p:sldId id="270" r:id="rId14"/>
    <p:sldId id="271" r:id="rId15"/>
    <p:sldId id="282" r:id="rId16"/>
    <p:sldId id="272" r:id="rId17"/>
    <p:sldId id="273" r:id="rId18"/>
    <p:sldId id="280" r:id="rId19"/>
    <p:sldId id="274" r:id="rId20"/>
    <p:sldId id="275" r:id="rId21"/>
    <p:sldId id="281" r:id="rId22"/>
    <p:sldId id="276" r:id="rId23"/>
    <p:sldId id="277" r:id="rId24"/>
    <p:sldId id="283"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3" d="100"/>
          <a:sy n="73" d="100"/>
        </p:scale>
        <p:origin x="1070"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5/1/2025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7023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5/1/2025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688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5/1/2025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3263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4929-DF55-4718-9914-3940A9412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DD820A-94A9-4BC9-8B10-447FBEFA2D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85A1D-0150-4FC1-828B-8A6498A488CB}"/>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72F525B7-0521-4C0F-8794-9004C89DE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34996-CFC5-4730-8215-22947E41FA55}"/>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151123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A4EA-9AD6-4D08-A0A6-ED686B5A9D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1278E1-502C-4433-BF60-0A8CB3CE3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A8A9B-6167-432A-AA7F-82BD5FB1A275}"/>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658FE43D-C94C-4D4A-AB79-0D2AA8B58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CC5BE-0A34-4DD9-94DA-C0A552C2764E}"/>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311217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13F6-57CC-44F3-897A-FA8BDED4F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9FD379-4D4B-4872-B987-D799A3BDE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0DC5F-7A67-4524-A4F8-7B781664AD86}"/>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1E1A4798-08FF-46D0-A482-AFFBA0026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69BD8-14FD-4A9B-A00A-EE7D03F31D36}"/>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294297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CE92-7821-4A9A-B90B-BDBA222320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6E8A2A-76BA-403F-96C7-FEDD8B9667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94DF0D-1174-4BA0-BB41-B859FD99B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38A8FE-A2B2-4216-A05F-9773517EF236}"/>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6" name="Footer Placeholder 5">
            <a:extLst>
              <a:ext uri="{FF2B5EF4-FFF2-40B4-BE49-F238E27FC236}">
                <a16:creationId xmlns:a16="http://schemas.microsoft.com/office/drawing/2014/main" id="{D9EE4B5B-0F7C-44C5-A1AC-A32E0B29D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72BC-54C2-4B7E-ADB1-5223BAB90EFC}"/>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392241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4379-ECB1-40F0-AD49-33345FAF5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355EB0-9E24-42C6-BB0D-0BF4AA266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1231E-1B6D-432A-9802-FC2CEA4CB5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DF57FF-D4B3-427D-9C1D-D7F67A1B3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6E858-F889-4323-A350-BA44EA018A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DBD6EF-ECB4-4B16-AC99-957E6D555806}"/>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8" name="Footer Placeholder 7">
            <a:extLst>
              <a:ext uri="{FF2B5EF4-FFF2-40B4-BE49-F238E27FC236}">
                <a16:creationId xmlns:a16="http://schemas.microsoft.com/office/drawing/2014/main" id="{7C997654-37F4-4CD6-B120-B99D5A7763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1F1377-80D7-4543-92D5-57CAC58C85D6}"/>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1162366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7609-F133-4A06-8BBD-CE1F44FE24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E401CC-C498-4693-8640-BDC3B65D38B6}"/>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4" name="Footer Placeholder 3">
            <a:extLst>
              <a:ext uri="{FF2B5EF4-FFF2-40B4-BE49-F238E27FC236}">
                <a16:creationId xmlns:a16="http://schemas.microsoft.com/office/drawing/2014/main" id="{017DBF23-D3CD-4130-B203-DC1B3743A8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EB1D2B-A18E-419A-9849-D83FC69E067F}"/>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318126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F1FEE-BCDC-4E34-98F3-E1DBC6ED025F}"/>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3" name="Footer Placeholder 2">
            <a:extLst>
              <a:ext uri="{FF2B5EF4-FFF2-40B4-BE49-F238E27FC236}">
                <a16:creationId xmlns:a16="http://schemas.microsoft.com/office/drawing/2014/main" id="{5B1A924C-58B1-4E6A-8CD9-3900A72F88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A3FA58-7DF9-44FB-941C-0E481DFE36A5}"/>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2980019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C17A-D7EE-439C-8FB2-14D943C96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92E4F-4303-4A69-BBD3-91DB7672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B65ACD-81C0-4086-9D2F-68937888E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A1460-A5B7-4B46-A085-299BC096D8F5}"/>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6" name="Footer Placeholder 5">
            <a:extLst>
              <a:ext uri="{FF2B5EF4-FFF2-40B4-BE49-F238E27FC236}">
                <a16:creationId xmlns:a16="http://schemas.microsoft.com/office/drawing/2014/main" id="{3092899B-CA52-476C-B27E-02C29280A1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21CC1A-E01A-40AF-90C4-1C3FFCE86A63}"/>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14328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5/1/2025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8270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8857-56CE-4D23-8B4A-3D2E73E1C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890439-86B6-4B90-B349-9A9725377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8F0B84-F677-4F0C-88B4-296C1B1F8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8F145-670B-4940-9B0A-F319145A6516}"/>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6" name="Footer Placeholder 5">
            <a:extLst>
              <a:ext uri="{FF2B5EF4-FFF2-40B4-BE49-F238E27FC236}">
                <a16:creationId xmlns:a16="http://schemas.microsoft.com/office/drawing/2014/main" id="{AA573B94-0B9C-4FE5-A09A-E1C863FD32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99A097-A551-4D84-B918-A9C8A007504F}"/>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2659463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E4B0-28F0-4BD7-91D7-04CE3AD4DB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6FD6C3-079C-4601-9A72-7E2408B05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7C0D2-EA7E-4E7F-BCC9-04A0AC60B300}"/>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8CE05286-6232-485A-9CAC-7E0F467EF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68D7E-4E5B-43C7-AF9D-D6C2FE0A1A13}"/>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379864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9B60B-0CD4-42DB-AFBC-C30EE11370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7E542A-8DA0-4F0C-8EBF-9CA9FC706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9C3DC-C411-4F71-82D3-E2EEC4A84DDF}"/>
              </a:ext>
            </a:extLst>
          </p:cNvPr>
          <p:cNvSpPr>
            <a:spLocks noGrp="1"/>
          </p:cNvSpPr>
          <p:nvPr>
            <p:ph type="dt" sz="half" idx="10"/>
          </p:nvPr>
        </p:nvSpPr>
        <p:spPr/>
        <p:txBody>
          <a:body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B2877F09-3285-4262-948A-DC69BF1F1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29CC3D-85C3-4E3B-90BD-9FF02E4722BD}"/>
              </a:ext>
            </a:extLst>
          </p:cNvPr>
          <p:cNvSpPr>
            <a:spLocks noGrp="1"/>
          </p:cNvSpPr>
          <p:nvPr>
            <p:ph type="sldNum" sz="quarter" idx="12"/>
          </p:nvPr>
        </p:nvSpPr>
        <p:spPr/>
        <p:txBody>
          <a:bodyPr/>
          <a:lstStyle/>
          <a:p>
            <a:fld id="{63656993-158D-41D6-A37B-B4B871E031E7}" type="slidenum">
              <a:rPr lang="en-GB" smtClean="0"/>
              <a:t>‹#›</a:t>
            </a:fld>
            <a:endParaRPr lang="en-GB"/>
          </a:p>
        </p:txBody>
      </p:sp>
    </p:spTree>
    <p:extLst>
      <p:ext uri="{BB962C8B-B14F-4D97-AF65-F5344CB8AC3E}">
        <p14:creationId xmlns:p14="http://schemas.microsoft.com/office/powerpoint/2010/main" val="406025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5/1/2025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256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5/1/2025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466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5/1/2025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459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5/1/2025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223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5/1/2025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335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5/1/2025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78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5/1/2025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0656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5/1/2025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40059591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8" r:id="rId8"/>
    <p:sldLayoutId id="2147483745" r:id="rId9"/>
    <p:sldLayoutId id="2147483746" r:id="rId10"/>
    <p:sldLayoutId id="2147483747"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077C4-858F-4619-A25A-1298F1B4B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737B8C-A5DF-4D12-BC91-7E786EDAF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62FAE5-4ED7-4B58-9CE7-4ABC9D0E2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84A84-20BD-4B28-9928-C58F212F99AE}" type="datetimeFigureOut">
              <a:rPr lang="en-GB" smtClean="0"/>
              <a:t>01/05/2025</a:t>
            </a:fld>
            <a:endParaRPr lang="en-GB"/>
          </a:p>
        </p:txBody>
      </p:sp>
      <p:sp>
        <p:nvSpPr>
          <p:cNvPr id="5" name="Footer Placeholder 4">
            <a:extLst>
              <a:ext uri="{FF2B5EF4-FFF2-40B4-BE49-F238E27FC236}">
                <a16:creationId xmlns:a16="http://schemas.microsoft.com/office/drawing/2014/main" id="{53617DD3-FDFF-4B6E-8FB8-D75BFBD6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32311B-1563-4913-B71E-610FBD72B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56993-158D-41D6-A37B-B4B871E031E7}" type="slidenum">
              <a:rPr lang="en-GB" smtClean="0"/>
              <a:t>‹#›</a:t>
            </a:fld>
            <a:endParaRPr lang="en-GB"/>
          </a:p>
        </p:txBody>
      </p:sp>
    </p:spTree>
    <p:extLst>
      <p:ext uri="{BB962C8B-B14F-4D97-AF65-F5344CB8AC3E}">
        <p14:creationId xmlns:p14="http://schemas.microsoft.com/office/powerpoint/2010/main" val="232475114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8" name="Picture 17" descr="A person with a purple background&#10;&#10;AI-generated content may be incorrect.">
            <a:extLst>
              <a:ext uri="{FF2B5EF4-FFF2-40B4-BE49-F238E27FC236}">
                <a16:creationId xmlns:a16="http://schemas.microsoft.com/office/drawing/2014/main" id="{745FBE29-234B-083B-D559-0C157046CC10}"/>
              </a:ext>
            </a:extLst>
          </p:cNvPr>
          <p:cNvPicPr>
            <a:picLocks noChangeAspect="1"/>
          </p:cNvPicPr>
          <p:nvPr/>
        </p:nvPicPr>
        <p:blipFill>
          <a:blip r:embed="rId2">
            <a:alphaModFix amt="60000"/>
          </a:blip>
          <a:srcRect t="8903" r="-1" b="-1"/>
          <a:stretch/>
        </p:blipFill>
        <p:spPr>
          <a:xfrm>
            <a:off x="3048" y="10"/>
            <a:ext cx="12188952" cy="6856614"/>
          </a:xfrm>
          <a:prstGeom prst="rect">
            <a:avLst/>
          </a:prstGeom>
        </p:spPr>
      </p:pic>
      <p:grpSp>
        <p:nvGrpSpPr>
          <p:cNvPr id="19" name="Group 18">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5206EA6C-64EF-D4EB-0A14-CC1932FAE5D7}"/>
              </a:ext>
            </a:extLst>
          </p:cNvPr>
          <p:cNvSpPr>
            <a:spLocks noGrp="1"/>
          </p:cNvSpPr>
          <p:nvPr>
            <p:ph type="ctrTitle"/>
          </p:nvPr>
        </p:nvSpPr>
        <p:spPr>
          <a:xfrm>
            <a:off x="996275" y="744909"/>
            <a:ext cx="10190071" cy="3145855"/>
          </a:xfrm>
        </p:spPr>
        <p:txBody>
          <a:bodyPr anchor="b">
            <a:normAutofit/>
          </a:bodyPr>
          <a:lstStyle/>
          <a:p>
            <a:r>
              <a:rPr lang="en-GB" sz="5200" dirty="0">
                <a:solidFill>
                  <a:srgbClr val="FFFFFF"/>
                </a:solidFill>
              </a:rPr>
              <a:t>Who Am I in Christ; Who Are We as God’s People? Thinking Biblically about Christian Identity</a:t>
            </a:r>
          </a:p>
        </p:txBody>
      </p:sp>
      <p:sp>
        <p:nvSpPr>
          <p:cNvPr id="3" name="Subtitle 2">
            <a:extLst>
              <a:ext uri="{FF2B5EF4-FFF2-40B4-BE49-F238E27FC236}">
                <a16:creationId xmlns:a16="http://schemas.microsoft.com/office/drawing/2014/main" id="{28B71777-C10C-AB16-8705-92AFD309E14D}"/>
              </a:ext>
            </a:extLst>
          </p:cNvPr>
          <p:cNvSpPr>
            <a:spLocks noGrp="1"/>
          </p:cNvSpPr>
          <p:nvPr>
            <p:ph type="subTitle" idx="1"/>
          </p:nvPr>
        </p:nvSpPr>
        <p:spPr>
          <a:xfrm>
            <a:off x="1218708" y="4069780"/>
            <a:ext cx="9781327" cy="2056617"/>
          </a:xfrm>
        </p:spPr>
        <p:txBody>
          <a:bodyPr anchor="t">
            <a:normAutofit/>
          </a:bodyPr>
          <a:lstStyle/>
          <a:p>
            <a:r>
              <a:rPr lang="en-GB" sz="2800" b="1" i="1" dirty="0">
                <a:solidFill>
                  <a:srgbClr val="FFFFFF"/>
                </a:solidFill>
              </a:rPr>
              <a:t>Reflecting Divinity: Christian Identity and the Restoration of the Divine Image </a:t>
            </a:r>
          </a:p>
        </p:txBody>
      </p:sp>
    </p:spTree>
    <p:extLst>
      <p:ext uri="{BB962C8B-B14F-4D97-AF65-F5344CB8AC3E}">
        <p14:creationId xmlns:p14="http://schemas.microsoft.com/office/powerpoint/2010/main" val="41762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9CA36-C613-64FF-6B56-52A92CC2F878}"/>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3. Image and Glory are Connected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A7FA59-FD60-B5E1-1774-1A44E812981B}"/>
              </a:ext>
            </a:extLst>
          </p:cNvPr>
          <p:cNvSpPr>
            <a:spLocks noGrp="1"/>
          </p:cNvSpPr>
          <p:nvPr>
            <p:ph idx="1"/>
          </p:nvPr>
        </p:nvSpPr>
        <p:spPr>
          <a:xfrm>
            <a:off x="4167272" y="0"/>
            <a:ext cx="7466563" cy="6538912"/>
          </a:xfrm>
        </p:spPr>
        <p:txBody>
          <a:bodyPr anchor="ctr">
            <a:normAutofit fontScale="92500"/>
          </a:bodyPr>
          <a:lstStyle/>
          <a:p>
            <a:r>
              <a:rPr lang="en-GB" dirty="0"/>
              <a:t>Adam, our father, you fashioned in the </a:t>
            </a:r>
            <a:r>
              <a:rPr lang="en-GB" dirty="0">
                <a:solidFill>
                  <a:srgbClr val="FF0000"/>
                </a:solidFill>
              </a:rPr>
              <a:t>image</a:t>
            </a:r>
            <a:r>
              <a:rPr lang="en-GB" dirty="0"/>
              <a:t> of your </a:t>
            </a:r>
            <a:r>
              <a:rPr lang="en-GB" dirty="0">
                <a:solidFill>
                  <a:srgbClr val="0070C0"/>
                </a:solidFill>
              </a:rPr>
              <a:t>glory</a:t>
            </a:r>
            <a:r>
              <a:rPr lang="en-GB" dirty="0"/>
              <a:t> … the breath of life you blew into his nostril (4Q504, fr. 8, 1:4-6); </a:t>
            </a:r>
          </a:p>
          <a:p>
            <a:r>
              <a:rPr lang="en-GB" dirty="0"/>
              <a:t>7 For a man should not have his head covered, since he is the </a:t>
            </a:r>
            <a:r>
              <a:rPr lang="en-GB" dirty="0">
                <a:solidFill>
                  <a:srgbClr val="FF0000"/>
                </a:solidFill>
              </a:rPr>
              <a:t>image</a:t>
            </a:r>
            <a:r>
              <a:rPr lang="en-GB" dirty="0"/>
              <a:t> and </a:t>
            </a:r>
            <a:r>
              <a:rPr lang="en-GB" dirty="0">
                <a:solidFill>
                  <a:schemeClr val="accent1"/>
                </a:solidFill>
              </a:rPr>
              <a:t>glory</a:t>
            </a:r>
            <a:r>
              <a:rPr lang="en-GB" dirty="0"/>
              <a:t> of God… (1 Cor. 11:7); </a:t>
            </a:r>
          </a:p>
          <a:p>
            <a:r>
              <a:rPr lang="en-GB" dirty="0"/>
              <a:t>18 But we all, with unveiled faces, looking as in a mirror at the </a:t>
            </a:r>
            <a:r>
              <a:rPr lang="en-GB" dirty="0">
                <a:solidFill>
                  <a:srgbClr val="0070C0"/>
                </a:solidFill>
              </a:rPr>
              <a:t>glory</a:t>
            </a:r>
            <a:r>
              <a:rPr lang="en-GB" dirty="0"/>
              <a:t> of the Lord, are being transformed into the same </a:t>
            </a:r>
            <a:r>
              <a:rPr lang="en-GB" dirty="0">
                <a:solidFill>
                  <a:srgbClr val="FF0000"/>
                </a:solidFill>
              </a:rPr>
              <a:t>image</a:t>
            </a:r>
            <a:r>
              <a:rPr lang="en-GB" dirty="0"/>
              <a:t> from </a:t>
            </a:r>
            <a:r>
              <a:rPr lang="en-GB" dirty="0">
                <a:solidFill>
                  <a:srgbClr val="0070C0"/>
                </a:solidFill>
              </a:rPr>
              <a:t>glory</a:t>
            </a:r>
            <a:r>
              <a:rPr lang="en-GB" dirty="0"/>
              <a:t> to </a:t>
            </a:r>
            <a:r>
              <a:rPr lang="en-GB" dirty="0">
                <a:solidFill>
                  <a:srgbClr val="0070C0"/>
                </a:solidFill>
              </a:rPr>
              <a:t>glory</a:t>
            </a:r>
            <a:r>
              <a:rPr lang="en-GB" dirty="0"/>
              <a:t>, just as from the Lord, the Spirit (2 Cor. 3:18); </a:t>
            </a:r>
          </a:p>
          <a:p>
            <a:r>
              <a:rPr lang="en-GB" dirty="0"/>
              <a:t>25 For she is a breath of the power of God, and a pure emanation of the </a:t>
            </a:r>
            <a:r>
              <a:rPr lang="en-GB" dirty="0">
                <a:solidFill>
                  <a:srgbClr val="0070C0"/>
                </a:solidFill>
              </a:rPr>
              <a:t>glory</a:t>
            </a:r>
            <a:r>
              <a:rPr lang="en-GB" dirty="0"/>
              <a:t> of the Almighty; therefore, nothing defiled gains entrance into her. 26 For she is a reflection of eternal light, a spotless mirror of the working of God, and an </a:t>
            </a:r>
            <a:r>
              <a:rPr lang="en-GB" dirty="0">
                <a:solidFill>
                  <a:srgbClr val="FF0000"/>
                </a:solidFill>
              </a:rPr>
              <a:t>image</a:t>
            </a:r>
            <a:r>
              <a:rPr lang="en-GB" dirty="0"/>
              <a:t> of his goodness (Wisdom of Solomon 7:25 –26). </a:t>
            </a:r>
          </a:p>
        </p:txBody>
      </p:sp>
    </p:spTree>
    <p:extLst>
      <p:ext uri="{BB962C8B-B14F-4D97-AF65-F5344CB8AC3E}">
        <p14:creationId xmlns:p14="http://schemas.microsoft.com/office/powerpoint/2010/main" val="196782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49A36-4E34-C399-DFD9-6B35B71CD49F}"/>
              </a:ext>
            </a:extLst>
          </p:cNvPr>
          <p:cNvSpPr>
            <a:spLocks noGrp="1"/>
          </p:cNvSpPr>
          <p:nvPr>
            <p:ph type="title"/>
          </p:nvPr>
        </p:nvSpPr>
        <p:spPr>
          <a:xfrm>
            <a:off x="838200" y="365125"/>
            <a:ext cx="10515600" cy="1325563"/>
          </a:xfrm>
        </p:spPr>
        <p:txBody>
          <a:bodyPr>
            <a:normAutofit/>
          </a:bodyPr>
          <a:lstStyle/>
          <a:p>
            <a:r>
              <a:rPr lang="en-GB" sz="5400" dirty="0"/>
              <a:t>			Romans 1:20–25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CAE30A-FF50-E120-0018-0EB349281FEA}"/>
              </a:ext>
            </a:extLst>
          </p:cNvPr>
          <p:cNvSpPr>
            <a:spLocks noGrp="1"/>
          </p:cNvSpPr>
          <p:nvPr>
            <p:ph idx="1"/>
          </p:nvPr>
        </p:nvSpPr>
        <p:spPr>
          <a:xfrm>
            <a:off x="272143" y="1929384"/>
            <a:ext cx="11517086" cy="4910328"/>
          </a:xfrm>
        </p:spPr>
        <p:txBody>
          <a:bodyPr>
            <a:normAutofit/>
          </a:bodyPr>
          <a:lstStyle/>
          <a:p>
            <a:r>
              <a:rPr lang="en-GB" dirty="0"/>
              <a:t>20 For since the </a:t>
            </a:r>
            <a:r>
              <a:rPr lang="en-GB" dirty="0">
                <a:solidFill>
                  <a:srgbClr val="FF0000"/>
                </a:solidFill>
              </a:rPr>
              <a:t>creation</a:t>
            </a:r>
            <a:r>
              <a:rPr lang="en-GB" dirty="0"/>
              <a:t> of the world His invisible attributes, that is, His eternal power and divine nature, have been clearly perceived, being understood by what has been made, so that they are without excuse. 21 For even though they knew God, they did not honour Him as God or give thanks, but they became futile in their reasonings, and their senseless hearts were darkened. 22 Claiming to be wise, they became fools, 23 and they exchanged the </a:t>
            </a:r>
            <a:r>
              <a:rPr lang="en-GB" dirty="0">
                <a:solidFill>
                  <a:srgbClr val="FF0000"/>
                </a:solidFill>
              </a:rPr>
              <a:t>glory</a:t>
            </a:r>
            <a:r>
              <a:rPr lang="en-GB" dirty="0"/>
              <a:t> of the incorruptible God for an </a:t>
            </a:r>
            <a:r>
              <a:rPr lang="en-GB" dirty="0">
                <a:solidFill>
                  <a:srgbClr val="FF0000"/>
                </a:solidFill>
              </a:rPr>
              <a:t>image</a:t>
            </a:r>
            <a:r>
              <a:rPr lang="en-GB" dirty="0"/>
              <a:t> in the form of corruptible mankind, of birds, four-footed animals, and crawling creatures [Psalm 106:20]. 24 Therefore God gave them up to vile impurity in the lusts of their hearts, so that their bodies would be dishonoured among them. 25 For they </a:t>
            </a:r>
            <a:r>
              <a:rPr lang="en-GB" dirty="0">
                <a:solidFill>
                  <a:srgbClr val="FF0000"/>
                </a:solidFill>
              </a:rPr>
              <a:t>exchanged the truth of God for falsehood and worshiped and served the creature rather than the Creator</a:t>
            </a:r>
            <a:r>
              <a:rPr lang="en-GB" dirty="0"/>
              <a:t>, who is blessed forever. Amen. </a:t>
            </a:r>
          </a:p>
        </p:txBody>
      </p:sp>
    </p:spTree>
    <p:extLst>
      <p:ext uri="{BB962C8B-B14F-4D97-AF65-F5344CB8AC3E}">
        <p14:creationId xmlns:p14="http://schemas.microsoft.com/office/powerpoint/2010/main" val="297254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E8FA2-3FA4-2C82-AA56-B3E546FA17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4E087C-7098-11EE-3D61-59297517C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8ABC5-89F5-C720-43D8-3DE45E9EEB59}"/>
              </a:ext>
            </a:extLst>
          </p:cNvPr>
          <p:cNvSpPr>
            <a:spLocks noGrp="1"/>
          </p:cNvSpPr>
          <p:nvPr>
            <p:ph type="title"/>
          </p:nvPr>
        </p:nvSpPr>
        <p:spPr>
          <a:xfrm>
            <a:off x="838200" y="365125"/>
            <a:ext cx="10515600" cy="1325563"/>
          </a:xfrm>
        </p:spPr>
        <p:txBody>
          <a:bodyPr>
            <a:normAutofit/>
          </a:bodyPr>
          <a:lstStyle/>
          <a:p>
            <a:r>
              <a:rPr lang="en-GB" sz="5400" dirty="0"/>
              <a:t>Psalm 115: 3–8</a:t>
            </a:r>
          </a:p>
        </p:txBody>
      </p:sp>
      <p:sp>
        <p:nvSpPr>
          <p:cNvPr id="10" name="sketch line">
            <a:extLst>
              <a:ext uri="{FF2B5EF4-FFF2-40B4-BE49-F238E27FC236}">
                <a16:creationId xmlns:a16="http://schemas.microsoft.com/office/drawing/2014/main" id="{045A5204-2CA9-5DD9-8B8E-923E070D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F8AD76-5152-47C8-ACDD-2575C9325E1F}"/>
              </a:ext>
            </a:extLst>
          </p:cNvPr>
          <p:cNvSpPr>
            <a:spLocks noGrp="1"/>
          </p:cNvSpPr>
          <p:nvPr>
            <p:ph idx="1"/>
          </p:nvPr>
        </p:nvSpPr>
        <p:spPr>
          <a:xfrm>
            <a:off x="272143" y="1929384"/>
            <a:ext cx="11517086" cy="4910328"/>
          </a:xfrm>
        </p:spPr>
        <p:txBody>
          <a:bodyPr>
            <a:normAutofit/>
          </a:bodyPr>
          <a:lstStyle/>
          <a:p>
            <a:r>
              <a:rPr lang="en-GB" sz="4000" dirty="0"/>
              <a:t>Our God is in the heavens; He does all that he pleases. Their idols are silver and gold, the work of human hands. They have mouths, but do not speak; eyes, but do not see. They have ears, but do not hear; noses, but do not smell. They have hands, but do not feel; feet, but do not walk; and they do not make a sound in their throat. </a:t>
            </a:r>
            <a:r>
              <a:rPr lang="en-GB" sz="4000" dirty="0">
                <a:solidFill>
                  <a:srgbClr val="FF0000"/>
                </a:solidFill>
              </a:rPr>
              <a:t>Those who make them become like them; so do all who trust in them. </a:t>
            </a:r>
          </a:p>
        </p:txBody>
      </p:sp>
    </p:spTree>
    <p:extLst>
      <p:ext uri="{BB962C8B-B14F-4D97-AF65-F5344CB8AC3E}">
        <p14:creationId xmlns:p14="http://schemas.microsoft.com/office/powerpoint/2010/main" val="273892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EB053A-5E14-EA17-FC49-402F28FC8B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1E16B-6E59-B4AD-6DF6-5A965ECFB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FFBD7-A351-19DA-DEB7-BBA28CFE42E2}"/>
              </a:ext>
            </a:extLst>
          </p:cNvPr>
          <p:cNvSpPr>
            <a:spLocks noGrp="1"/>
          </p:cNvSpPr>
          <p:nvPr>
            <p:ph type="title"/>
          </p:nvPr>
        </p:nvSpPr>
        <p:spPr>
          <a:xfrm>
            <a:off x="838200" y="365125"/>
            <a:ext cx="10515600" cy="1325563"/>
          </a:xfrm>
        </p:spPr>
        <p:txBody>
          <a:bodyPr>
            <a:normAutofit/>
          </a:bodyPr>
          <a:lstStyle/>
          <a:p>
            <a:r>
              <a:rPr lang="en-GB" sz="5400" dirty="0"/>
              <a:t>Psalm 135:15–18</a:t>
            </a:r>
          </a:p>
        </p:txBody>
      </p:sp>
      <p:sp>
        <p:nvSpPr>
          <p:cNvPr id="10" name="sketch line">
            <a:extLst>
              <a:ext uri="{FF2B5EF4-FFF2-40B4-BE49-F238E27FC236}">
                <a16:creationId xmlns:a16="http://schemas.microsoft.com/office/drawing/2014/main" id="{F93751E0-7940-3377-8470-588E71DBE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3A39D6-DA32-ECBF-A680-AAAE2C137FF6}"/>
              </a:ext>
            </a:extLst>
          </p:cNvPr>
          <p:cNvSpPr>
            <a:spLocks noGrp="1"/>
          </p:cNvSpPr>
          <p:nvPr>
            <p:ph idx="1"/>
          </p:nvPr>
        </p:nvSpPr>
        <p:spPr>
          <a:xfrm>
            <a:off x="272143" y="1929384"/>
            <a:ext cx="11517086" cy="4910328"/>
          </a:xfrm>
        </p:spPr>
        <p:txBody>
          <a:bodyPr>
            <a:normAutofit/>
          </a:bodyPr>
          <a:lstStyle/>
          <a:p>
            <a:r>
              <a:rPr lang="en-GB" sz="4000" dirty="0"/>
              <a:t>15 The idols of the nations are nothing but silver and gold, the work of human hands. 16 They have mouths, but they do not speak; they have eyes, but they do not see; 17 they have ears, but they do not hear, nor is there any breath at all in their mouths. 18 </a:t>
            </a:r>
            <a:r>
              <a:rPr lang="en-GB" sz="4000" dirty="0">
                <a:solidFill>
                  <a:srgbClr val="FF0000"/>
                </a:solidFill>
              </a:rPr>
              <a:t>Those who make them will become like them, Yes, everyone who trusts in them </a:t>
            </a:r>
          </a:p>
        </p:txBody>
      </p:sp>
    </p:spTree>
    <p:extLst>
      <p:ext uri="{BB962C8B-B14F-4D97-AF65-F5344CB8AC3E}">
        <p14:creationId xmlns:p14="http://schemas.microsoft.com/office/powerpoint/2010/main" val="179680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8553B7-D09F-7B98-CC56-3B87E03BACC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D44A10-FEA1-E3B2-6F8E-FF6F19F67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2D17B-D69F-6FA5-A3CF-F51AF9CA8EE2}"/>
              </a:ext>
            </a:extLst>
          </p:cNvPr>
          <p:cNvSpPr>
            <a:spLocks noGrp="1"/>
          </p:cNvSpPr>
          <p:nvPr>
            <p:ph type="title"/>
          </p:nvPr>
        </p:nvSpPr>
        <p:spPr>
          <a:xfrm>
            <a:off x="838200" y="365125"/>
            <a:ext cx="10515600" cy="1325563"/>
          </a:xfrm>
        </p:spPr>
        <p:txBody>
          <a:bodyPr>
            <a:normAutofit/>
          </a:bodyPr>
          <a:lstStyle/>
          <a:p>
            <a:r>
              <a:rPr lang="en-GB" sz="5400" dirty="0"/>
              <a:t>			2 Kings 17:15</a:t>
            </a:r>
          </a:p>
        </p:txBody>
      </p:sp>
      <p:sp>
        <p:nvSpPr>
          <p:cNvPr id="10" name="sketch line">
            <a:extLst>
              <a:ext uri="{FF2B5EF4-FFF2-40B4-BE49-F238E27FC236}">
                <a16:creationId xmlns:a16="http://schemas.microsoft.com/office/drawing/2014/main" id="{8FDDF3F7-845F-D877-D139-0482C8947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58D17B-DF25-9F77-A05E-299C101A3E4E}"/>
              </a:ext>
            </a:extLst>
          </p:cNvPr>
          <p:cNvSpPr>
            <a:spLocks noGrp="1"/>
          </p:cNvSpPr>
          <p:nvPr>
            <p:ph idx="1"/>
          </p:nvPr>
        </p:nvSpPr>
        <p:spPr>
          <a:xfrm>
            <a:off x="272143" y="1929384"/>
            <a:ext cx="11517086" cy="4910328"/>
          </a:xfrm>
        </p:spPr>
        <p:txBody>
          <a:bodyPr>
            <a:normAutofit/>
          </a:bodyPr>
          <a:lstStyle/>
          <a:p>
            <a:r>
              <a:rPr lang="en-GB" sz="4800" b="1" baseline="30000" dirty="0">
                <a:solidFill>
                  <a:srgbClr val="000000"/>
                </a:solidFill>
                <a:effectLst/>
                <a:latin typeface="system-ui"/>
              </a:rPr>
              <a:t>15 </a:t>
            </a:r>
            <a:r>
              <a:rPr lang="en-GB" sz="4800" b="0" dirty="0">
                <a:solidFill>
                  <a:srgbClr val="000000"/>
                </a:solidFill>
                <a:effectLst/>
                <a:latin typeface="system-ui"/>
              </a:rPr>
              <a:t>They rejected His statutes and His covenant which He made with their fathers, and His warnings which He gave them. And </a:t>
            </a:r>
            <a:r>
              <a:rPr lang="en-GB" sz="4800" b="0" dirty="0">
                <a:solidFill>
                  <a:srgbClr val="FF0000"/>
                </a:solidFill>
                <a:effectLst/>
                <a:latin typeface="system-ui"/>
              </a:rPr>
              <a:t>they followed idols and became empty</a:t>
            </a:r>
            <a:r>
              <a:rPr lang="en-GB" sz="4800" b="0" dirty="0">
                <a:solidFill>
                  <a:srgbClr val="000000"/>
                </a:solidFill>
                <a:effectLst/>
                <a:latin typeface="system-ui"/>
              </a:rPr>
              <a:t>, and followed the nations that surrounded them, about which the </a:t>
            </a:r>
            <a:r>
              <a:rPr lang="en-GB" sz="4800" b="0" cap="small" dirty="0">
                <a:solidFill>
                  <a:srgbClr val="000000"/>
                </a:solidFill>
                <a:effectLst/>
                <a:latin typeface="system-ui"/>
              </a:rPr>
              <a:t>Lord</a:t>
            </a:r>
            <a:r>
              <a:rPr lang="en-GB" sz="4800" b="0" dirty="0">
                <a:solidFill>
                  <a:srgbClr val="000000"/>
                </a:solidFill>
                <a:effectLst/>
                <a:latin typeface="system-ui"/>
              </a:rPr>
              <a:t> had commanded them not to do as they did. </a:t>
            </a:r>
            <a:endParaRPr lang="en-GB" sz="6600" dirty="0">
              <a:solidFill>
                <a:srgbClr val="FF0000"/>
              </a:solidFill>
            </a:endParaRPr>
          </a:p>
        </p:txBody>
      </p:sp>
    </p:spTree>
    <p:extLst>
      <p:ext uri="{BB962C8B-B14F-4D97-AF65-F5344CB8AC3E}">
        <p14:creationId xmlns:p14="http://schemas.microsoft.com/office/powerpoint/2010/main" val="220039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C10DE-9668-C2FB-0E4E-16BFFFBAA0F6}"/>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2 Samuel 7:1–7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DC116C-A0A1-C63B-E804-5C3FDB1864F2}"/>
              </a:ext>
            </a:extLst>
          </p:cNvPr>
          <p:cNvSpPr>
            <a:spLocks noGrp="1"/>
          </p:cNvSpPr>
          <p:nvPr>
            <p:ph idx="1"/>
          </p:nvPr>
        </p:nvSpPr>
        <p:spPr>
          <a:xfrm>
            <a:off x="0" y="2056477"/>
            <a:ext cx="12191990" cy="4801523"/>
          </a:xfrm>
        </p:spPr>
        <p:txBody>
          <a:bodyPr>
            <a:normAutofit fontScale="92500" lnSpcReduction="10000"/>
          </a:bodyPr>
          <a:lstStyle/>
          <a:p>
            <a:r>
              <a:rPr lang="en-GB" sz="3200" dirty="0"/>
              <a:t>Now it came about, when the king lived in his </a:t>
            </a:r>
            <a:r>
              <a:rPr lang="en-GB" sz="3200" dirty="0">
                <a:solidFill>
                  <a:srgbClr val="FF0000"/>
                </a:solidFill>
              </a:rPr>
              <a:t>house</a:t>
            </a:r>
            <a:r>
              <a:rPr lang="en-GB" sz="3200" dirty="0"/>
              <a:t>, and the Lord had given him rest on every side from all his enemies, 2 that the king said to Nathan the prophet, “See now, I live in a </a:t>
            </a:r>
            <a:r>
              <a:rPr lang="en-GB" sz="3200" dirty="0">
                <a:solidFill>
                  <a:srgbClr val="FF0000"/>
                </a:solidFill>
              </a:rPr>
              <a:t>house</a:t>
            </a:r>
            <a:r>
              <a:rPr lang="en-GB" sz="3200" dirty="0"/>
              <a:t> of cedar, but the ark of God remains within the tent.” 3 Nathan said to the king, “Go, do all that is in your mind, for the Lord is with you.” 4 But in the same night, the word of the Lord came to Nathan, saying, 5 “Go and say to My servant David, ‘This is what the Lord says: “Should you build Me a </a:t>
            </a:r>
            <a:r>
              <a:rPr lang="en-GB" sz="3200" dirty="0">
                <a:solidFill>
                  <a:srgbClr val="FF0000"/>
                </a:solidFill>
              </a:rPr>
              <a:t>house</a:t>
            </a:r>
            <a:r>
              <a:rPr lang="en-GB" sz="3200" dirty="0"/>
              <a:t> for My dwelling? 6 For I have not dwelt in a </a:t>
            </a:r>
            <a:r>
              <a:rPr lang="en-GB" sz="3200" dirty="0">
                <a:solidFill>
                  <a:srgbClr val="FF0000"/>
                </a:solidFill>
              </a:rPr>
              <a:t>house</a:t>
            </a:r>
            <a:r>
              <a:rPr lang="en-GB" sz="3200" dirty="0"/>
              <a:t> since the day I brought up the sons of Israel from Egypt, even to this day; rather, I have been moving about in a tent, that is, in a dwelling place. 7 Wherever I have gone with all the sons of Israel, did I speak a word with one of the tribes of Israel, whom I commanded to shepherd My people Israel, saying, ‘Why have you not built Me a </a:t>
            </a:r>
            <a:r>
              <a:rPr lang="en-GB" sz="3200" dirty="0">
                <a:solidFill>
                  <a:srgbClr val="FF0000"/>
                </a:solidFill>
              </a:rPr>
              <a:t>house</a:t>
            </a:r>
            <a:r>
              <a:rPr lang="en-GB" sz="3200" dirty="0"/>
              <a:t> of cedar?’”’</a:t>
            </a:r>
          </a:p>
        </p:txBody>
      </p:sp>
    </p:spTree>
    <p:extLst>
      <p:ext uri="{BB962C8B-B14F-4D97-AF65-F5344CB8AC3E}">
        <p14:creationId xmlns:p14="http://schemas.microsoft.com/office/powerpoint/2010/main" val="222554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316737-E00F-08C2-56E6-B4E323DA40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269D0-E17B-F9E9-B06C-81E350D17113}"/>
              </a:ext>
            </a:extLst>
          </p:cNvPr>
          <p:cNvSpPr>
            <a:spLocks noGrp="1"/>
          </p:cNvSpPr>
          <p:nvPr>
            <p:ph type="title"/>
          </p:nvPr>
        </p:nvSpPr>
        <p:spPr>
          <a:xfrm>
            <a:off x="1156851" y="637762"/>
            <a:ext cx="9888496" cy="1520377"/>
          </a:xfrm>
        </p:spPr>
        <p:txBody>
          <a:bodyPr anchor="ctr">
            <a:normAutofit/>
          </a:bodyPr>
          <a:lstStyle/>
          <a:p>
            <a:r>
              <a:rPr lang="en-GB" dirty="0">
                <a:solidFill>
                  <a:schemeClr val="bg1"/>
                </a:solidFill>
              </a:rPr>
              <a:t>2 Samuel 7: 11b–14a</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9F753E-1B3C-2680-8E46-5A0BA2DBEF9A}"/>
              </a:ext>
            </a:extLst>
          </p:cNvPr>
          <p:cNvSpPr>
            <a:spLocks noGrp="1"/>
          </p:cNvSpPr>
          <p:nvPr>
            <p:ph idx="1"/>
          </p:nvPr>
        </p:nvSpPr>
        <p:spPr>
          <a:xfrm>
            <a:off x="468086" y="3100283"/>
            <a:ext cx="11201400" cy="3757717"/>
          </a:xfrm>
        </p:spPr>
        <p:txBody>
          <a:bodyPr>
            <a:normAutofit/>
          </a:bodyPr>
          <a:lstStyle/>
          <a:p>
            <a:r>
              <a:rPr lang="en-GB" sz="3600" dirty="0"/>
              <a:t>The Lord also declares to you that the Lord will make a </a:t>
            </a:r>
            <a:r>
              <a:rPr lang="en-GB" sz="3600" dirty="0">
                <a:solidFill>
                  <a:srgbClr val="FF0000"/>
                </a:solidFill>
              </a:rPr>
              <a:t>house</a:t>
            </a:r>
            <a:r>
              <a:rPr lang="en-GB" sz="3600" dirty="0"/>
              <a:t> for you. 12 When your days are finished and you lie down with your fathers,</a:t>
            </a:r>
            <a:r>
              <a:rPr lang="en-GB" sz="3600" dirty="0">
                <a:solidFill>
                  <a:srgbClr val="FF0000"/>
                </a:solidFill>
              </a:rPr>
              <a:t> </a:t>
            </a:r>
            <a:r>
              <a:rPr lang="en-GB" sz="3600" b="1" dirty="0">
                <a:solidFill>
                  <a:srgbClr val="C00000"/>
                </a:solidFill>
              </a:rPr>
              <a:t>I will raise up your descendant after you </a:t>
            </a:r>
            <a:r>
              <a:rPr lang="en-GB" sz="3600" dirty="0"/>
              <a:t>who will come from you, and I will establish his kingdom. 13 He shall build a </a:t>
            </a:r>
            <a:r>
              <a:rPr lang="en-GB" sz="3600" dirty="0">
                <a:solidFill>
                  <a:srgbClr val="FF0000"/>
                </a:solidFill>
              </a:rPr>
              <a:t>house</a:t>
            </a:r>
            <a:r>
              <a:rPr lang="en-GB" sz="3600" dirty="0"/>
              <a:t> for My name, and I will establish the throne of his kingdom forever. 14 I will be a father to him and he will be a son to Me.</a:t>
            </a:r>
          </a:p>
        </p:txBody>
      </p:sp>
    </p:spTree>
    <p:extLst>
      <p:ext uri="{BB962C8B-B14F-4D97-AF65-F5344CB8AC3E}">
        <p14:creationId xmlns:p14="http://schemas.microsoft.com/office/powerpoint/2010/main" val="166363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6CF2A7-72FC-82E6-BC6C-F6C370FD92D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DE21F87-C479-F45C-0181-6C4C303B7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EDAD5-914D-6C50-08BD-93AD6007DF52}"/>
              </a:ext>
            </a:extLst>
          </p:cNvPr>
          <p:cNvSpPr>
            <a:spLocks noGrp="1"/>
          </p:cNvSpPr>
          <p:nvPr>
            <p:ph type="title"/>
          </p:nvPr>
        </p:nvSpPr>
        <p:spPr>
          <a:xfrm>
            <a:off x="1156851" y="637762"/>
            <a:ext cx="9888496" cy="1520377"/>
          </a:xfrm>
        </p:spPr>
        <p:txBody>
          <a:bodyPr anchor="ctr">
            <a:normAutofit/>
          </a:bodyPr>
          <a:lstStyle/>
          <a:p>
            <a:r>
              <a:rPr lang="en-GB" dirty="0">
                <a:solidFill>
                  <a:schemeClr val="bg1"/>
                </a:solidFill>
              </a:rPr>
              <a:t>Romans 1:3–4 reflecting 2 Samuel 7:12</a:t>
            </a:r>
          </a:p>
        </p:txBody>
      </p:sp>
      <p:sp>
        <p:nvSpPr>
          <p:cNvPr id="10" name="Rectangle 9">
            <a:extLst>
              <a:ext uri="{FF2B5EF4-FFF2-40B4-BE49-F238E27FC236}">
                <a16:creationId xmlns:a16="http://schemas.microsoft.com/office/drawing/2014/main" id="{3B44E89F-C5FE-1880-71C6-95CEFCA13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9FD64D-A5BC-23D5-0F6D-0C935B068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9B64BD-9CCB-B5E3-8A7F-A927295CA416}"/>
              </a:ext>
            </a:extLst>
          </p:cNvPr>
          <p:cNvSpPr>
            <a:spLocks noGrp="1"/>
          </p:cNvSpPr>
          <p:nvPr>
            <p:ph idx="1"/>
          </p:nvPr>
        </p:nvSpPr>
        <p:spPr>
          <a:xfrm>
            <a:off x="468086" y="3100283"/>
            <a:ext cx="11201400" cy="3757717"/>
          </a:xfrm>
        </p:spPr>
        <p:txBody>
          <a:bodyPr>
            <a:normAutofit lnSpcReduction="10000"/>
          </a:bodyPr>
          <a:lstStyle/>
          <a:p>
            <a:r>
              <a:rPr lang="en-GB" sz="3600" b="0" i="0" dirty="0">
                <a:solidFill>
                  <a:srgbClr val="000000"/>
                </a:solidFill>
                <a:effectLst/>
                <a:latin typeface="system-ui"/>
              </a:rPr>
              <a:t>Paul, a bond-servant of Christ Jesus, called </a:t>
            </a:r>
            <a:r>
              <a:rPr lang="en-GB" sz="3600" b="0" i="1" dirty="0">
                <a:solidFill>
                  <a:srgbClr val="000000"/>
                </a:solidFill>
                <a:effectLst/>
                <a:latin typeface="system-ui"/>
              </a:rPr>
              <a:t>as</a:t>
            </a:r>
            <a:r>
              <a:rPr lang="en-GB" sz="3600" b="0" i="0" dirty="0">
                <a:solidFill>
                  <a:srgbClr val="000000"/>
                </a:solidFill>
                <a:effectLst/>
                <a:latin typeface="system-ui"/>
              </a:rPr>
              <a:t> an apostle, set apart for the gospel of God, </a:t>
            </a:r>
            <a:r>
              <a:rPr lang="en-GB" sz="3600" b="1" i="0" baseline="30000" dirty="0">
                <a:solidFill>
                  <a:srgbClr val="000000"/>
                </a:solidFill>
                <a:effectLst/>
                <a:latin typeface="system-ui"/>
              </a:rPr>
              <a:t>2 </a:t>
            </a:r>
            <a:r>
              <a:rPr lang="en-GB" sz="3600" b="0" i="0" dirty="0">
                <a:solidFill>
                  <a:srgbClr val="000000"/>
                </a:solidFill>
                <a:effectLst/>
                <a:latin typeface="system-ui"/>
              </a:rPr>
              <a:t>which He promised beforehand through His prophets in the holy Scriptures, </a:t>
            </a:r>
            <a:r>
              <a:rPr lang="en-GB" sz="3600" b="1" i="0" baseline="30000" dirty="0">
                <a:solidFill>
                  <a:srgbClr val="000000"/>
                </a:solidFill>
                <a:effectLst/>
                <a:latin typeface="system-ui"/>
              </a:rPr>
              <a:t>3 </a:t>
            </a:r>
            <a:r>
              <a:rPr lang="en-GB" sz="3600" b="0" i="0" dirty="0">
                <a:solidFill>
                  <a:srgbClr val="000000"/>
                </a:solidFill>
                <a:effectLst/>
                <a:latin typeface="system-ui"/>
              </a:rPr>
              <a:t>concerning His Son, who was born of </a:t>
            </a:r>
            <a:r>
              <a:rPr lang="en-GB" sz="3600" b="0" i="0" dirty="0">
                <a:solidFill>
                  <a:srgbClr val="FF0000"/>
                </a:solidFill>
                <a:effectLst/>
                <a:latin typeface="system-ui"/>
              </a:rPr>
              <a:t>a descendant of David according to the flesh</a:t>
            </a:r>
            <a:r>
              <a:rPr lang="en-GB" sz="3600" b="0" i="0" dirty="0">
                <a:solidFill>
                  <a:srgbClr val="000000"/>
                </a:solidFill>
                <a:effectLst/>
                <a:latin typeface="system-ui"/>
              </a:rPr>
              <a:t>, </a:t>
            </a:r>
            <a:r>
              <a:rPr lang="en-GB" sz="3600" b="1" i="0" baseline="30000" dirty="0">
                <a:solidFill>
                  <a:srgbClr val="000000"/>
                </a:solidFill>
                <a:effectLst/>
                <a:latin typeface="system-ui"/>
              </a:rPr>
              <a:t>4 </a:t>
            </a:r>
            <a:r>
              <a:rPr lang="en-GB" sz="3600" b="0" i="0" dirty="0">
                <a:solidFill>
                  <a:srgbClr val="000000"/>
                </a:solidFill>
                <a:effectLst/>
                <a:latin typeface="system-ui"/>
              </a:rPr>
              <a:t>who was declared the Son of God with power according to </a:t>
            </a:r>
            <a:r>
              <a:rPr lang="en-GB" sz="3600" b="0" i="0" dirty="0">
                <a:solidFill>
                  <a:srgbClr val="FF0000"/>
                </a:solidFill>
                <a:effectLst/>
                <a:latin typeface="system-ui"/>
              </a:rPr>
              <a:t>the Spirit of holiness by the resurrection from the dead</a:t>
            </a:r>
            <a:r>
              <a:rPr lang="en-GB" sz="3600" b="0" i="0" dirty="0">
                <a:solidFill>
                  <a:srgbClr val="000000"/>
                </a:solidFill>
                <a:effectLst/>
                <a:latin typeface="system-ui"/>
              </a:rPr>
              <a:t>, Jesus Christ our Lord,</a:t>
            </a:r>
            <a:endParaRPr lang="en-GB" sz="4800" dirty="0"/>
          </a:p>
        </p:txBody>
      </p:sp>
    </p:spTree>
    <p:extLst>
      <p:ext uri="{BB962C8B-B14F-4D97-AF65-F5344CB8AC3E}">
        <p14:creationId xmlns:p14="http://schemas.microsoft.com/office/powerpoint/2010/main" val="363276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0B94-2305-B8C2-40C2-4BECCCF6893F}"/>
              </a:ext>
            </a:extLst>
          </p:cNvPr>
          <p:cNvSpPr>
            <a:spLocks noGrp="1"/>
          </p:cNvSpPr>
          <p:nvPr>
            <p:ph type="title"/>
          </p:nvPr>
        </p:nvSpPr>
        <p:spPr>
          <a:xfrm>
            <a:off x="6823878" y="1"/>
            <a:ext cx="4491821" cy="876691"/>
          </a:xfrm>
        </p:spPr>
        <p:txBody>
          <a:bodyPr anchor="b">
            <a:normAutofit/>
          </a:bodyPr>
          <a:lstStyle/>
          <a:p>
            <a:r>
              <a:rPr lang="en-GB" sz="3200" dirty="0"/>
              <a:t>John 1:1–4, 14</a:t>
            </a:r>
          </a:p>
        </p:txBody>
      </p:sp>
      <p:pic>
        <p:nvPicPr>
          <p:cNvPr id="5" name="Picture 4" descr="Hand reaching out to sun">
            <a:extLst>
              <a:ext uri="{FF2B5EF4-FFF2-40B4-BE49-F238E27FC236}">
                <a16:creationId xmlns:a16="http://schemas.microsoft.com/office/drawing/2014/main" id="{8AFA6965-DBD6-4BC0-054F-4BC32C827557}"/>
              </a:ext>
            </a:extLst>
          </p:cNvPr>
          <p:cNvPicPr>
            <a:picLocks noChangeAspect="1"/>
          </p:cNvPicPr>
          <p:nvPr/>
        </p:nvPicPr>
        <p:blipFill>
          <a:blip r:embed="rId2"/>
          <a:srcRect l="29416" r="11030" b="2"/>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F97E310-618F-E3B7-5886-1139232E1816}"/>
              </a:ext>
            </a:extLst>
          </p:cNvPr>
          <p:cNvSpPr>
            <a:spLocks noGrp="1"/>
          </p:cNvSpPr>
          <p:nvPr>
            <p:ph idx="1"/>
          </p:nvPr>
        </p:nvSpPr>
        <p:spPr>
          <a:xfrm>
            <a:off x="6096000" y="1621971"/>
            <a:ext cx="6096000" cy="5236019"/>
          </a:xfrm>
        </p:spPr>
        <p:txBody>
          <a:bodyPr anchor="t">
            <a:normAutofit fontScale="92500" lnSpcReduction="10000"/>
          </a:bodyPr>
          <a:lstStyle/>
          <a:p>
            <a:r>
              <a:rPr lang="en-GB" sz="3200" b="1" dirty="0"/>
              <a:t>In the beginning </a:t>
            </a:r>
            <a:r>
              <a:rPr lang="en-GB" sz="3200" dirty="0"/>
              <a:t>was the Word, and the Word was with God, and the Word was God. 2 He was in the beginning with God. 3 All things came into being through Him, and apart from Him not even one thing came into being that has come into being. 4 In Him was life, and the life was the Light of mankind… 14 And the Word became flesh and dwelt (</a:t>
            </a:r>
            <a:r>
              <a:rPr lang="en-GB" sz="3200" dirty="0" err="1"/>
              <a:t>ἐσκήνωσεν</a:t>
            </a:r>
            <a:r>
              <a:rPr lang="en-GB" sz="3200" dirty="0"/>
              <a:t>) among us; and we saw His </a:t>
            </a:r>
            <a:r>
              <a:rPr lang="en-GB" sz="3200" b="1" dirty="0"/>
              <a:t>glory</a:t>
            </a:r>
            <a:r>
              <a:rPr lang="en-GB" sz="3200" dirty="0"/>
              <a:t>, </a:t>
            </a:r>
            <a:r>
              <a:rPr lang="en-GB" sz="3200" b="1" dirty="0"/>
              <a:t>glory</a:t>
            </a:r>
            <a:r>
              <a:rPr lang="en-GB" sz="3200" dirty="0"/>
              <a:t> as of the only Son from the Father, full of grace and truth… </a:t>
            </a:r>
          </a:p>
        </p:txBody>
      </p:sp>
    </p:spTree>
    <p:extLst>
      <p:ext uri="{BB962C8B-B14F-4D97-AF65-F5344CB8AC3E}">
        <p14:creationId xmlns:p14="http://schemas.microsoft.com/office/powerpoint/2010/main" val="415390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802D-6CFA-BEA9-CA4B-1FEEE370CD44}"/>
              </a:ext>
            </a:extLst>
          </p:cNvPr>
          <p:cNvSpPr>
            <a:spLocks noGrp="1"/>
          </p:cNvSpPr>
          <p:nvPr>
            <p:ph type="title"/>
          </p:nvPr>
        </p:nvSpPr>
        <p:spPr/>
        <p:txBody>
          <a:bodyPr/>
          <a:lstStyle/>
          <a:p>
            <a:r>
              <a:rPr lang="en-GB" dirty="0"/>
              <a:t>				John 2:15–22</a:t>
            </a:r>
          </a:p>
        </p:txBody>
      </p:sp>
      <p:sp>
        <p:nvSpPr>
          <p:cNvPr id="3" name="Content Placeholder 2">
            <a:extLst>
              <a:ext uri="{FF2B5EF4-FFF2-40B4-BE49-F238E27FC236}">
                <a16:creationId xmlns:a16="http://schemas.microsoft.com/office/drawing/2014/main" id="{BFC4C3FC-182E-FB67-9001-FA721CA83ED2}"/>
              </a:ext>
            </a:extLst>
          </p:cNvPr>
          <p:cNvSpPr>
            <a:spLocks noGrp="1"/>
          </p:cNvSpPr>
          <p:nvPr>
            <p:ph idx="1"/>
          </p:nvPr>
        </p:nvSpPr>
        <p:spPr>
          <a:xfrm>
            <a:off x="0" y="1825624"/>
            <a:ext cx="12192000" cy="5032375"/>
          </a:xfrm>
        </p:spPr>
        <p:txBody>
          <a:bodyPr>
            <a:normAutofit/>
          </a:bodyPr>
          <a:lstStyle/>
          <a:p>
            <a:r>
              <a:rPr lang="en-GB" dirty="0"/>
              <a:t>15 And He made a whip of cords, and drove them all out of the </a:t>
            </a:r>
            <a:r>
              <a:rPr lang="en-GB" dirty="0">
                <a:solidFill>
                  <a:srgbClr val="FF0000"/>
                </a:solidFill>
              </a:rPr>
              <a:t>temple</a:t>
            </a:r>
            <a:r>
              <a:rPr lang="en-GB" dirty="0"/>
              <a:t> area, with the sheep and the oxen; and He poured out the coins of the money changers and overturned their tables; 16 and to those who were selling the doves He said, “Take these things away from here; stop making My Father’s </a:t>
            </a:r>
            <a:r>
              <a:rPr lang="en-GB" dirty="0">
                <a:solidFill>
                  <a:srgbClr val="FF0000"/>
                </a:solidFill>
              </a:rPr>
              <a:t>house</a:t>
            </a:r>
            <a:r>
              <a:rPr lang="en-GB" dirty="0"/>
              <a:t> a place of business!” 17 His disciples remembered that it was written: “Zeal for Your </a:t>
            </a:r>
            <a:r>
              <a:rPr lang="en-GB" dirty="0">
                <a:solidFill>
                  <a:srgbClr val="FF0000"/>
                </a:solidFill>
              </a:rPr>
              <a:t>house</a:t>
            </a:r>
            <a:r>
              <a:rPr lang="en-GB" dirty="0"/>
              <a:t> will consume me.” 18 The Jews then said to Him, “What sign do You show us as Your authority for doing these things?” 19 Jesus answered them, “Destroy this </a:t>
            </a:r>
            <a:r>
              <a:rPr lang="en-GB" dirty="0">
                <a:solidFill>
                  <a:srgbClr val="FF0000"/>
                </a:solidFill>
              </a:rPr>
              <a:t>temple</a:t>
            </a:r>
            <a:r>
              <a:rPr lang="en-GB" dirty="0"/>
              <a:t>, and in three days </a:t>
            </a:r>
            <a:r>
              <a:rPr lang="en-GB" dirty="0">
                <a:solidFill>
                  <a:srgbClr val="FF0000"/>
                </a:solidFill>
              </a:rPr>
              <a:t>I will raise </a:t>
            </a:r>
            <a:r>
              <a:rPr lang="en-GB" dirty="0"/>
              <a:t>(</a:t>
            </a:r>
            <a:r>
              <a:rPr lang="en-GB" dirty="0" err="1"/>
              <a:t>ἐγερῶ</a:t>
            </a:r>
            <a:r>
              <a:rPr lang="en-GB" dirty="0"/>
              <a:t>) it up.” 20 The Jews then said, “It took forty-six years to build this </a:t>
            </a:r>
            <a:r>
              <a:rPr lang="en-GB" dirty="0">
                <a:solidFill>
                  <a:srgbClr val="FF0000"/>
                </a:solidFill>
              </a:rPr>
              <a:t>temple</a:t>
            </a:r>
            <a:r>
              <a:rPr lang="en-GB" dirty="0"/>
              <a:t>, and yet You will </a:t>
            </a:r>
            <a:r>
              <a:rPr lang="en-GB" dirty="0">
                <a:solidFill>
                  <a:srgbClr val="FF0000"/>
                </a:solidFill>
              </a:rPr>
              <a:t>raise</a:t>
            </a:r>
            <a:r>
              <a:rPr lang="en-GB" dirty="0"/>
              <a:t> (</a:t>
            </a:r>
            <a:r>
              <a:rPr lang="en-GB" dirty="0" err="1"/>
              <a:t>ἐγερεῖς</a:t>
            </a:r>
            <a:r>
              <a:rPr lang="en-GB" dirty="0"/>
              <a:t>) it up in three days?” 21 But He was speaking about the </a:t>
            </a:r>
            <a:r>
              <a:rPr lang="en-GB" dirty="0">
                <a:solidFill>
                  <a:srgbClr val="FF0000"/>
                </a:solidFill>
              </a:rPr>
              <a:t>temple</a:t>
            </a:r>
            <a:r>
              <a:rPr lang="en-GB" dirty="0"/>
              <a:t> of His </a:t>
            </a:r>
            <a:r>
              <a:rPr lang="en-GB" dirty="0">
                <a:solidFill>
                  <a:srgbClr val="FF0000"/>
                </a:solidFill>
              </a:rPr>
              <a:t>body</a:t>
            </a:r>
            <a:r>
              <a:rPr lang="en-GB" dirty="0"/>
              <a:t>. 22 So when He was raised (</a:t>
            </a:r>
            <a:r>
              <a:rPr lang="en-GB" dirty="0" err="1"/>
              <a:t>ἠγέρθη</a:t>
            </a:r>
            <a:r>
              <a:rPr lang="en-GB" dirty="0"/>
              <a:t>) from the dead, His disciples remembered that He said this; and they believed the Scripture and the word which Jesus had spoken </a:t>
            </a:r>
          </a:p>
        </p:txBody>
      </p:sp>
    </p:spTree>
    <p:extLst>
      <p:ext uri="{BB962C8B-B14F-4D97-AF65-F5344CB8AC3E}">
        <p14:creationId xmlns:p14="http://schemas.microsoft.com/office/powerpoint/2010/main" val="282198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Hot air balloon taking off in desert under Milky Way">
            <a:extLst>
              <a:ext uri="{FF2B5EF4-FFF2-40B4-BE49-F238E27FC236}">
                <a16:creationId xmlns:a16="http://schemas.microsoft.com/office/drawing/2014/main" id="{1F33BAAE-0082-40AE-9FBF-665E33240BD3}"/>
              </a:ext>
            </a:extLst>
          </p:cNvPr>
          <p:cNvPicPr>
            <a:picLocks noChangeAspect="1"/>
          </p:cNvPicPr>
          <p:nvPr/>
        </p:nvPicPr>
        <p:blipFill rotWithShape="1">
          <a:blip r:embed="rId2"/>
          <a:srcRect r="14985" b="-2"/>
          <a:stretch/>
        </p:blipFill>
        <p:spPr>
          <a:xfrm>
            <a:off x="4842164" y="10"/>
            <a:ext cx="7349836"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8BD6C3-469C-4EE4-93CD-9E3F97CBDC9A}"/>
              </a:ext>
            </a:extLst>
          </p:cNvPr>
          <p:cNvSpPr>
            <a:spLocks noGrp="1"/>
          </p:cNvSpPr>
          <p:nvPr>
            <p:ph type="title"/>
          </p:nvPr>
        </p:nvSpPr>
        <p:spPr>
          <a:xfrm>
            <a:off x="371093" y="1161288"/>
            <a:ext cx="4112417" cy="1124712"/>
          </a:xfrm>
        </p:spPr>
        <p:txBody>
          <a:bodyPr anchor="b">
            <a:noAutofit/>
          </a:bodyPr>
          <a:lstStyle/>
          <a:p>
            <a:r>
              <a:rPr lang="en-GB" sz="2800" dirty="0"/>
              <a:t>The Bible as the Story of God and Humanity</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57E0DF-62CD-4700-BDCA-E8323C4EDC12}"/>
              </a:ext>
            </a:extLst>
          </p:cNvPr>
          <p:cNvSpPr>
            <a:spLocks noGrp="1"/>
          </p:cNvSpPr>
          <p:nvPr>
            <p:ph idx="1"/>
          </p:nvPr>
        </p:nvSpPr>
        <p:spPr>
          <a:xfrm>
            <a:off x="371093" y="2718054"/>
            <a:ext cx="5115307" cy="4038530"/>
          </a:xfrm>
        </p:spPr>
        <p:txBody>
          <a:bodyPr anchor="t">
            <a:normAutofit/>
          </a:bodyPr>
          <a:lstStyle/>
          <a:p>
            <a:r>
              <a:rPr lang="en-GB" sz="3600" dirty="0">
                <a:solidFill>
                  <a:srgbClr val="FFFF00"/>
                </a:solidFill>
              </a:rPr>
              <a:t>Creation</a:t>
            </a:r>
          </a:p>
          <a:p>
            <a:pPr lvl="1"/>
            <a:r>
              <a:rPr lang="en-GB" sz="3600" dirty="0">
                <a:solidFill>
                  <a:srgbClr val="FFFF00"/>
                </a:solidFill>
              </a:rPr>
              <a:t>Fall</a:t>
            </a:r>
          </a:p>
          <a:p>
            <a:pPr lvl="2"/>
            <a:r>
              <a:rPr lang="en-GB" sz="3600" dirty="0">
                <a:solidFill>
                  <a:srgbClr val="FFFF00"/>
                </a:solidFill>
              </a:rPr>
              <a:t>Israel</a:t>
            </a:r>
          </a:p>
          <a:p>
            <a:pPr lvl="3"/>
            <a:r>
              <a:rPr lang="en-GB" sz="3600" b="1" dirty="0">
                <a:solidFill>
                  <a:srgbClr val="FF0000"/>
                </a:solidFill>
              </a:rPr>
              <a:t>Jesus</a:t>
            </a:r>
          </a:p>
          <a:p>
            <a:pPr lvl="2"/>
            <a:r>
              <a:rPr lang="en-GB" sz="3600" dirty="0">
                <a:solidFill>
                  <a:srgbClr val="FFFF00"/>
                </a:solidFill>
              </a:rPr>
              <a:t>Spirit</a:t>
            </a:r>
          </a:p>
          <a:p>
            <a:pPr lvl="1"/>
            <a:r>
              <a:rPr lang="en-GB" sz="3600" dirty="0" err="1">
                <a:solidFill>
                  <a:srgbClr val="FFFF00"/>
                </a:solidFill>
              </a:rPr>
              <a:t>Ekklesia</a:t>
            </a:r>
            <a:endParaRPr lang="en-GB" sz="3600" dirty="0">
              <a:solidFill>
                <a:srgbClr val="FFFF00"/>
              </a:solidFill>
            </a:endParaRPr>
          </a:p>
          <a:p>
            <a:r>
              <a:rPr lang="en-GB" sz="3600" dirty="0">
                <a:solidFill>
                  <a:srgbClr val="FFFF00"/>
                </a:solidFill>
              </a:rPr>
              <a:t>Return </a:t>
            </a:r>
          </a:p>
          <a:p>
            <a:endParaRPr lang="en-GB" sz="1700" dirty="0"/>
          </a:p>
        </p:txBody>
      </p:sp>
    </p:spTree>
    <p:extLst>
      <p:ext uri="{BB962C8B-B14F-4D97-AF65-F5344CB8AC3E}">
        <p14:creationId xmlns:p14="http://schemas.microsoft.com/office/powerpoint/2010/main" val="196427580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6BB-AA81-FF22-7D27-192EA232937F}"/>
              </a:ext>
            </a:extLst>
          </p:cNvPr>
          <p:cNvSpPr>
            <a:spLocks noGrp="1"/>
          </p:cNvSpPr>
          <p:nvPr>
            <p:ph type="title"/>
          </p:nvPr>
        </p:nvSpPr>
        <p:spPr/>
        <p:txBody>
          <a:bodyPr/>
          <a:lstStyle/>
          <a:p>
            <a:r>
              <a:rPr lang="en-GB" dirty="0"/>
              <a:t>Jesus = The Bridge between Heaven and Earth</a:t>
            </a:r>
          </a:p>
        </p:txBody>
      </p:sp>
      <p:sp>
        <p:nvSpPr>
          <p:cNvPr id="3" name="Content Placeholder 2">
            <a:extLst>
              <a:ext uri="{FF2B5EF4-FFF2-40B4-BE49-F238E27FC236}">
                <a16:creationId xmlns:a16="http://schemas.microsoft.com/office/drawing/2014/main" id="{C778DB0A-9C4F-B006-AB6A-17CDAF7488A9}"/>
              </a:ext>
            </a:extLst>
          </p:cNvPr>
          <p:cNvSpPr>
            <a:spLocks noGrp="1"/>
          </p:cNvSpPr>
          <p:nvPr>
            <p:ph idx="1"/>
          </p:nvPr>
        </p:nvSpPr>
        <p:spPr>
          <a:xfrm>
            <a:off x="838200" y="1825624"/>
            <a:ext cx="10515600" cy="5032375"/>
          </a:xfrm>
        </p:spPr>
        <p:txBody>
          <a:bodyPr>
            <a:normAutofit/>
          </a:bodyPr>
          <a:lstStyle/>
          <a:p>
            <a:r>
              <a:rPr lang="en-GB" sz="4000" b="1" i="0" baseline="30000" dirty="0">
                <a:solidFill>
                  <a:srgbClr val="000000"/>
                </a:solidFill>
                <a:effectLst/>
                <a:latin typeface="system-ui"/>
              </a:rPr>
              <a:t>51 </a:t>
            </a:r>
            <a:r>
              <a:rPr lang="en-GB" sz="4000" b="0" i="0" dirty="0">
                <a:solidFill>
                  <a:srgbClr val="000000"/>
                </a:solidFill>
                <a:effectLst/>
                <a:latin typeface="system-ui"/>
              </a:rPr>
              <a:t>And He said to him, “Truly, truly, I say to you, you will see heaven opened and </a:t>
            </a:r>
            <a:r>
              <a:rPr lang="en-GB" sz="4000" b="0" i="0" dirty="0">
                <a:solidFill>
                  <a:srgbClr val="FF0000"/>
                </a:solidFill>
                <a:effectLst/>
                <a:latin typeface="system-ui"/>
              </a:rPr>
              <a:t>the angels of God ascending and descending </a:t>
            </a:r>
            <a:r>
              <a:rPr lang="en-GB" sz="4000" b="0" i="0" dirty="0">
                <a:solidFill>
                  <a:srgbClr val="000000"/>
                </a:solidFill>
                <a:effectLst/>
                <a:latin typeface="system-ui"/>
              </a:rPr>
              <a:t>on the Son of Man” (John 1:51).</a:t>
            </a:r>
          </a:p>
          <a:p>
            <a:r>
              <a:rPr lang="en-GB" sz="4000" b="1" i="0" baseline="30000" dirty="0">
                <a:solidFill>
                  <a:srgbClr val="000000"/>
                </a:solidFill>
                <a:effectLst/>
                <a:latin typeface="system-ui"/>
              </a:rPr>
              <a:t>12 </a:t>
            </a:r>
            <a:r>
              <a:rPr lang="en-GB" sz="4000" b="0" i="0" dirty="0">
                <a:solidFill>
                  <a:srgbClr val="000000"/>
                </a:solidFill>
                <a:effectLst/>
                <a:latin typeface="system-ui"/>
              </a:rPr>
              <a:t>And he had a dream, and behold, a ladder was set up on the earth with its top reaching to heaven; and behold,</a:t>
            </a:r>
            <a:r>
              <a:rPr lang="en-GB" sz="4000" b="0" i="0" dirty="0">
                <a:solidFill>
                  <a:srgbClr val="FF0000"/>
                </a:solidFill>
                <a:effectLst/>
                <a:latin typeface="system-ui"/>
              </a:rPr>
              <a:t> the angels of God were ascending and descending</a:t>
            </a:r>
            <a:r>
              <a:rPr lang="en-GB" sz="4000" b="0" i="0" dirty="0">
                <a:solidFill>
                  <a:srgbClr val="000000"/>
                </a:solidFill>
                <a:effectLst/>
                <a:latin typeface="system-ui"/>
              </a:rPr>
              <a:t> on it (Gen 28:12).</a:t>
            </a:r>
            <a:endParaRPr lang="en-GB" sz="4000" dirty="0"/>
          </a:p>
        </p:txBody>
      </p:sp>
    </p:spTree>
    <p:extLst>
      <p:ext uri="{BB962C8B-B14F-4D97-AF65-F5344CB8AC3E}">
        <p14:creationId xmlns:p14="http://schemas.microsoft.com/office/powerpoint/2010/main" val="405028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ED99-5FD2-BB82-2F8E-D720533B8A17}"/>
              </a:ext>
            </a:extLst>
          </p:cNvPr>
          <p:cNvSpPr>
            <a:spLocks noGrp="1"/>
          </p:cNvSpPr>
          <p:nvPr>
            <p:ph type="title"/>
          </p:nvPr>
        </p:nvSpPr>
        <p:spPr/>
        <p:txBody>
          <a:bodyPr/>
          <a:lstStyle/>
          <a:p>
            <a:r>
              <a:rPr lang="en-GB" dirty="0"/>
              <a:t>			Acts 17:16, 22–25</a:t>
            </a:r>
          </a:p>
        </p:txBody>
      </p:sp>
      <p:sp>
        <p:nvSpPr>
          <p:cNvPr id="3" name="Content Placeholder 2">
            <a:extLst>
              <a:ext uri="{FF2B5EF4-FFF2-40B4-BE49-F238E27FC236}">
                <a16:creationId xmlns:a16="http://schemas.microsoft.com/office/drawing/2014/main" id="{FF8EAA82-2627-3153-4560-64A6C9ACCAC5}"/>
              </a:ext>
            </a:extLst>
          </p:cNvPr>
          <p:cNvSpPr>
            <a:spLocks noGrp="1"/>
          </p:cNvSpPr>
          <p:nvPr>
            <p:ph idx="1"/>
          </p:nvPr>
        </p:nvSpPr>
        <p:spPr>
          <a:xfrm>
            <a:off x="838200" y="1825624"/>
            <a:ext cx="10515600" cy="5032375"/>
          </a:xfrm>
        </p:spPr>
        <p:txBody>
          <a:bodyPr>
            <a:normAutofit lnSpcReduction="10000"/>
          </a:bodyPr>
          <a:lstStyle/>
          <a:p>
            <a:r>
              <a:rPr lang="en-GB" dirty="0"/>
              <a:t>16 Now while Paul was waiting for them in Athens, his spirit was being provoked within him as he observed that the city was </a:t>
            </a:r>
            <a:r>
              <a:rPr lang="en-GB" dirty="0">
                <a:solidFill>
                  <a:srgbClr val="FF0000"/>
                </a:solidFill>
              </a:rPr>
              <a:t>full of idols</a:t>
            </a:r>
            <a:r>
              <a:rPr lang="en-GB" dirty="0"/>
              <a:t>… Some were saying, “What could this word scavenger want to say?” Others, “He seems to be a proclaimer of strange deities,”—because he was preaching </a:t>
            </a:r>
            <a:r>
              <a:rPr lang="en-GB" dirty="0">
                <a:solidFill>
                  <a:srgbClr val="FF0000"/>
                </a:solidFill>
              </a:rPr>
              <a:t>Jesus and the resurrection</a:t>
            </a:r>
            <a:r>
              <a:rPr lang="en-GB" dirty="0"/>
              <a:t>… 22 So Paul stood in the midst of the Areopagus and said, “Men of Athens, I see that you are very religious in all respects. 23 For while I was passing through and examining the objects of your worship, I also found an altar with this inscription, ‘TO AN UNKNOWN GOD.’ Therefore, what you worship in ignorance, this I proclaim to you. 24 The God who made the world and everything that is in it, since He is Lord of heaven and earth, does not dwell in temples made by hands; 25 nor is He served by human hands, as though He needed anything, since He Himself gives to all people life and breath and all things</a:t>
            </a:r>
          </a:p>
        </p:txBody>
      </p:sp>
    </p:spTree>
    <p:extLst>
      <p:ext uri="{BB962C8B-B14F-4D97-AF65-F5344CB8AC3E}">
        <p14:creationId xmlns:p14="http://schemas.microsoft.com/office/powerpoint/2010/main" val="165530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D5DAB-5357-C549-409B-E024FFC5B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92A6D-FA4D-CA8B-CD06-934B62C38684}"/>
              </a:ext>
            </a:extLst>
          </p:cNvPr>
          <p:cNvSpPr>
            <a:spLocks noGrp="1"/>
          </p:cNvSpPr>
          <p:nvPr>
            <p:ph type="title"/>
          </p:nvPr>
        </p:nvSpPr>
        <p:spPr/>
        <p:txBody>
          <a:bodyPr/>
          <a:lstStyle/>
          <a:p>
            <a:r>
              <a:rPr lang="en-GB" dirty="0"/>
              <a:t>				Acts 17:29–31</a:t>
            </a:r>
          </a:p>
        </p:txBody>
      </p:sp>
      <p:sp>
        <p:nvSpPr>
          <p:cNvPr id="3" name="Content Placeholder 2">
            <a:extLst>
              <a:ext uri="{FF2B5EF4-FFF2-40B4-BE49-F238E27FC236}">
                <a16:creationId xmlns:a16="http://schemas.microsoft.com/office/drawing/2014/main" id="{D7242F05-AA4C-AF3C-873D-45EA36B74EE9}"/>
              </a:ext>
            </a:extLst>
          </p:cNvPr>
          <p:cNvSpPr>
            <a:spLocks noGrp="1"/>
          </p:cNvSpPr>
          <p:nvPr>
            <p:ph idx="1"/>
          </p:nvPr>
        </p:nvSpPr>
        <p:spPr>
          <a:xfrm>
            <a:off x="838200" y="1825624"/>
            <a:ext cx="10515600" cy="5032375"/>
          </a:xfrm>
        </p:spPr>
        <p:txBody>
          <a:bodyPr>
            <a:normAutofit/>
          </a:bodyPr>
          <a:lstStyle/>
          <a:p>
            <a:r>
              <a:rPr lang="en-GB" sz="3600" dirty="0"/>
              <a:t>29 Therefore, since we are the descendants of God, we ought not to think that the Divine is like gold or silver or stone, an </a:t>
            </a:r>
            <a:r>
              <a:rPr lang="en-GB" sz="3600" dirty="0">
                <a:solidFill>
                  <a:srgbClr val="FF0000"/>
                </a:solidFill>
              </a:rPr>
              <a:t>image</a:t>
            </a:r>
            <a:r>
              <a:rPr lang="en-GB" sz="3600" dirty="0"/>
              <a:t> formed by human skill and thought. 30 So having overlooked the times of ignorance, God is now proclaiming to mankind that all people everywhere are to repent, 31 because He has set a day on which He will judge the world in righteousness through a Man whom He has appointed, having furnished proof to all people by </a:t>
            </a:r>
            <a:r>
              <a:rPr lang="en-GB" sz="3600" dirty="0">
                <a:solidFill>
                  <a:srgbClr val="FF0000"/>
                </a:solidFill>
              </a:rPr>
              <a:t>raising Him from the dead</a:t>
            </a:r>
            <a:r>
              <a:rPr lang="en-GB" sz="3600" dirty="0"/>
              <a:t>” </a:t>
            </a:r>
          </a:p>
        </p:txBody>
      </p:sp>
    </p:spTree>
    <p:extLst>
      <p:ext uri="{BB962C8B-B14F-4D97-AF65-F5344CB8AC3E}">
        <p14:creationId xmlns:p14="http://schemas.microsoft.com/office/powerpoint/2010/main" val="385610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7F7F5-01F9-0BA0-F725-017990A8C97A}"/>
              </a:ext>
            </a:extLst>
          </p:cNvPr>
          <p:cNvSpPr>
            <a:spLocks noGrp="1"/>
          </p:cNvSpPr>
          <p:nvPr>
            <p:ph type="title"/>
          </p:nvPr>
        </p:nvSpPr>
        <p:spPr>
          <a:xfrm>
            <a:off x="841248" y="548640"/>
            <a:ext cx="3600860" cy="5431536"/>
          </a:xfrm>
        </p:spPr>
        <p:txBody>
          <a:bodyPr>
            <a:normAutofit/>
          </a:bodyPr>
          <a:lstStyle/>
          <a:p>
            <a:r>
              <a:rPr lang="en-GB" sz="5400" dirty="0"/>
              <a:t>2 Corinthians 5:15–17</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7DDE8A-B0F8-55E5-9B0B-B99D52E3D711}"/>
              </a:ext>
            </a:extLst>
          </p:cNvPr>
          <p:cNvSpPr>
            <a:spLocks noGrp="1"/>
          </p:cNvSpPr>
          <p:nvPr>
            <p:ph idx="1"/>
          </p:nvPr>
        </p:nvSpPr>
        <p:spPr>
          <a:xfrm>
            <a:off x="5126418" y="552091"/>
            <a:ext cx="6224335" cy="6058916"/>
          </a:xfrm>
        </p:spPr>
        <p:txBody>
          <a:bodyPr anchor="ctr">
            <a:normAutofit/>
          </a:bodyPr>
          <a:lstStyle/>
          <a:p>
            <a:r>
              <a:rPr lang="en-GB" sz="3200" dirty="0"/>
              <a:t>He died for all, so that those who live would no longer live for themselves, but for Him who died and rose on their behalf. 16 </a:t>
            </a:r>
            <a:r>
              <a:rPr lang="en-GB" sz="3200" b="1" dirty="0"/>
              <a:t>Therefore from now on we recognize no one by the flesh</a:t>
            </a:r>
            <a:r>
              <a:rPr lang="en-GB" sz="3200" dirty="0"/>
              <a:t>; even though we have known Christ by the flesh, yet now we know Him in this way no longer. 17 Therefore if anyone is in Christ, this person is a new creation.</a:t>
            </a:r>
          </a:p>
        </p:txBody>
      </p:sp>
    </p:spTree>
    <p:extLst>
      <p:ext uri="{BB962C8B-B14F-4D97-AF65-F5344CB8AC3E}">
        <p14:creationId xmlns:p14="http://schemas.microsoft.com/office/powerpoint/2010/main" val="253631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6958B-5F08-9D09-7556-7AB05A58382A}"/>
              </a:ext>
            </a:extLst>
          </p:cNvPr>
          <p:cNvSpPr>
            <a:spLocks noGrp="1"/>
          </p:cNvSpPr>
          <p:nvPr>
            <p:ph type="title"/>
          </p:nvPr>
        </p:nvSpPr>
        <p:spPr>
          <a:xfrm>
            <a:off x="5297762" y="329184"/>
            <a:ext cx="6251110" cy="1286811"/>
          </a:xfrm>
        </p:spPr>
        <p:txBody>
          <a:bodyPr anchor="b">
            <a:normAutofit/>
          </a:bodyPr>
          <a:lstStyle/>
          <a:p>
            <a:r>
              <a:rPr lang="en-GB" sz="5400" dirty="0"/>
              <a:t>Reflection Questions</a:t>
            </a:r>
          </a:p>
        </p:txBody>
      </p:sp>
      <p:pic>
        <p:nvPicPr>
          <p:cNvPr id="5" name="Picture 4" descr="Different coloured question marks">
            <a:extLst>
              <a:ext uri="{FF2B5EF4-FFF2-40B4-BE49-F238E27FC236}">
                <a16:creationId xmlns:a16="http://schemas.microsoft.com/office/drawing/2014/main" id="{CA08F70D-0E5D-0B23-640A-DA9FC615AA15}"/>
              </a:ext>
            </a:extLst>
          </p:cNvPr>
          <p:cNvPicPr>
            <a:picLocks noChangeAspect="1"/>
          </p:cNvPicPr>
          <p:nvPr/>
        </p:nvPicPr>
        <p:blipFill>
          <a:blip r:embed="rId2"/>
          <a:srcRect l="29207" r="3259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3653A1-6AF9-B283-2F4A-6468B28D7338}"/>
              </a:ext>
            </a:extLst>
          </p:cNvPr>
          <p:cNvSpPr>
            <a:spLocks noGrp="1"/>
          </p:cNvSpPr>
          <p:nvPr>
            <p:ph idx="1"/>
          </p:nvPr>
        </p:nvSpPr>
        <p:spPr>
          <a:xfrm>
            <a:off x="4782207" y="2722834"/>
            <a:ext cx="7383727" cy="4135166"/>
          </a:xfrm>
        </p:spPr>
        <p:txBody>
          <a:bodyPr>
            <a:normAutofit lnSpcReduction="10000"/>
          </a:bodyPr>
          <a:lstStyle/>
          <a:p>
            <a:r>
              <a:rPr lang="en-GB" dirty="0"/>
              <a:t>Q1: What is the chief takeaway regarding Christian identity from today?</a:t>
            </a:r>
          </a:p>
          <a:p>
            <a:r>
              <a:rPr lang="en-GB" dirty="0"/>
              <a:t>Q2: What aspect of your social identity (race, ethnicity, gender, social status, political persuasion, etc.) do you find most difficult to reconcile with your identity as a woman/man of God?</a:t>
            </a:r>
          </a:p>
          <a:p>
            <a:r>
              <a:rPr lang="en-GB" dirty="0"/>
              <a:t>Q3: How might reflecting on identity help you navigate trauma/suffering?</a:t>
            </a:r>
          </a:p>
          <a:p>
            <a:r>
              <a:rPr lang="en-GB" dirty="0"/>
              <a:t>Do you have any questions?</a:t>
            </a:r>
          </a:p>
          <a:p>
            <a:endParaRPr lang="en-GB" sz="2200" dirty="0"/>
          </a:p>
        </p:txBody>
      </p:sp>
    </p:spTree>
    <p:extLst>
      <p:ext uri="{BB962C8B-B14F-4D97-AF65-F5344CB8AC3E}">
        <p14:creationId xmlns:p14="http://schemas.microsoft.com/office/powerpoint/2010/main" val="85027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D6404-CBDF-4524-4C3B-48671ED904E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1. The Universe is the Temple of God</a:t>
            </a:r>
          </a:p>
        </p:txBody>
      </p:sp>
      <p:sp>
        <p:nvSpPr>
          <p:cNvPr id="3" name="Content Placeholder 2">
            <a:extLst>
              <a:ext uri="{FF2B5EF4-FFF2-40B4-BE49-F238E27FC236}">
                <a16:creationId xmlns:a16="http://schemas.microsoft.com/office/drawing/2014/main" id="{CB509376-E353-B544-23E8-FB4094B4DDB4}"/>
              </a:ext>
            </a:extLst>
          </p:cNvPr>
          <p:cNvSpPr>
            <a:spLocks noGrp="1"/>
          </p:cNvSpPr>
          <p:nvPr>
            <p:ph idx="1"/>
          </p:nvPr>
        </p:nvSpPr>
        <p:spPr>
          <a:xfrm>
            <a:off x="4134811" y="293914"/>
            <a:ext cx="7883018" cy="6335486"/>
          </a:xfrm>
        </p:spPr>
        <p:txBody>
          <a:bodyPr anchor="ctr">
            <a:normAutofit/>
          </a:bodyPr>
          <a:lstStyle/>
          <a:p>
            <a:r>
              <a:rPr lang="en-GB" dirty="0"/>
              <a:t>“Heaven is My throne, and the earth is the footstool for My feet. Where then is a house you could build for Me? And what is the place of my rest”? (Isaiah 66:1).</a:t>
            </a:r>
          </a:p>
          <a:p>
            <a:r>
              <a:rPr lang="en-GB" dirty="0"/>
              <a:t>“He built his sanctuary like the heights, like the earth, which he has founded forever” (Psalm 78:69).</a:t>
            </a:r>
          </a:p>
          <a:p>
            <a:r>
              <a:rPr lang="en-GB" dirty="0"/>
              <a:t>“We ought to look upon the universal world as the highest and truest temple of God, having for its most holy place that most sacred part of the essence of all existing things, namely, the heaven; and for ornaments, the stars; and for priests, the subordinate ministers of his power, namely, the angels…” (Philo, </a:t>
            </a:r>
            <a:r>
              <a:rPr lang="en-GB" i="1" dirty="0"/>
              <a:t>On the Special Laws</a:t>
            </a:r>
            <a:r>
              <a:rPr lang="en-GB" dirty="0"/>
              <a:t>, 1.66).</a:t>
            </a:r>
          </a:p>
        </p:txBody>
      </p:sp>
    </p:spTree>
    <p:extLst>
      <p:ext uri="{BB962C8B-B14F-4D97-AF65-F5344CB8AC3E}">
        <p14:creationId xmlns:p14="http://schemas.microsoft.com/office/powerpoint/2010/main" val="405628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39C898-2712-D205-14FD-DF2F7662E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BA2A6-0A64-AB67-DB10-BEB288FAD7FE}"/>
              </a:ext>
            </a:extLst>
          </p:cNvPr>
          <p:cNvSpPr>
            <a:spLocks noGrp="1"/>
          </p:cNvSpPr>
          <p:nvPr>
            <p:ph type="title"/>
          </p:nvPr>
        </p:nvSpPr>
        <p:spPr/>
        <p:txBody>
          <a:bodyPr anchor="b">
            <a:normAutofit/>
          </a:bodyPr>
          <a:lstStyle/>
          <a:p>
            <a:pPr algn="r"/>
            <a:r>
              <a:rPr lang="en-GB" sz="3900" dirty="0"/>
              <a:t>	Eden = The First Temple? </a:t>
            </a:r>
            <a:r>
              <a:rPr lang="en-GB" sz="3900" dirty="0">
                <a:solidFill>
                  <a:srgbClr val="FFFFFF"/>
                </a:solidFill>
              </a:rPr>
              <a:t>Temple of God (Eden=first temple/tabernacle)</a:t>
            </a:r>
          </a:p>
        </p:txBody>
      </p:sp>
      <p:sp>
        <p:nvSpPr>
          <p:cNvPr id="6" name="Content Placeholder 5">
            <a:extLst>
              <a:ext uri="{FF2B5EF4-FFF2-40B4-BE49-F238E27FC236}">
                <a16:creationId xmlns:a16="http://schemas.microsoft.com/office/drawing/2014/main" id="{18497E96-3F69-2AF9-A07F-F883E5EE005A}"/>
              </a:ext>
            </a:extLst>
          </p:cNvPr>
          <p:cNvSpPr>
            <a:spLocks noGrp="1"/>
          </p:cNvSpPr>
          <p:nvPr>
            <p:ph sz="half" idx="1"/>
          </p:nvPr>
        </p:nvSpPr>
        <p:spPr/>
        <p:txBody>
          <a:bodyPr>
            <a:normAutofit lnSpcReduction="10000"/>
          </a:bodyPr>
          <a:lstStyle/>
          <a:p>
            <a:r>
              <a:rPr lang="en-GB" sz="3200" b="0" i="0" dirty="0">
                <a:solidFill>
                  <a:srgbClr val="000000"/>
                </a:solidFill>
                <a:effectLst/>
                <a:latin typeface="system-ui"/>
              </a:rPr>
              <a:t>The </a:t>
            </a:r>
            <a:r>
              <a:rPr lang="en-GB" sz="3200" b="0" i="0" cap="small" dirty="0">
                <a:solidFill>
                  <a:srgbClr val="000000"/>
                </a:solidFill>
                <a:effectLst/>
                <a:latin typeface="system-ui"/>
              </a:rPr>
              <a:t>Lord</a:t>
            </a:r>
            <a:r>
              <a:rPr lang="en-GB" sz="3200" b="0" i="0" dirty="0">
                <a:solidFill>
                  <a:srgbClr val="000000"/>
                </a:solidFill>
                <a:effectLst/>
                <a:latin typeface="system-ui"/>
              </a:rPr>
              <a:t> God planted a garden toward the </a:t>
            </a:r>
            <a:r>
              <a:rPr lang="en-GB" sz="3200" b="0" i="0" dirty="0">
                <a:solidFill>
                  <a:srgbClr val="FF0000"/>
                </a:solidFill>
                <a:effectLst/>
                <a:latin typeface="system-ui"/>
              </a:rPr>
              <a:t>east</a:t>
            </a:r>
            <a:r>
              <a:rPr lang="en-GB" sz="3200" b="0" i="0" dirty="0">
                <a:solidFill>
                  <a:srgbClr val="000000"/>
                </a:solidFill>
                <a:effectLst/>
                <a:latin typeface="system-ui"/>
              </a:rPr>
              <a:t>, in Eden; and there He placed the man whom He had formed (Gen. 2:8). </a:t>
            </a:r>
          </a:p>
          <a:p>
            <a:r>
              <a:rPr lang="en-GB" sz="3200" b="1" i="0" baseline="30000" dirty="0">
                <a:solidFill>
                  <a:srgbClr val="000000"/>
                </a:solidFill>
                <a:effectLst/>
                <a:latin typeface="system-ui"/>
              </a:rPr>
              <a:t>10 </a:t>
            </a:r>
            <a:r>
              <a:rPr lang="en-GB" sz="3200" b="0" i="0" dirty="0">
                <a:solidFill>
                  <a:srgbClr val="000000"/>
                </a:solidFill>
                <a:effectLst/>
                <a:latin typeface="system-ui"/>
              </a:rPr>
              <a:t>Now a </a:t>
            </a:r>
            <a:r>
              <a:rPr lang="en-GB" sz="3200" b="0" i="0" dirty="0">
                <a:solidFill>
                  <a:srgbClr val="0070C0"/>
                </a:solidFill>
                <a:effectLst/>
                <a:latin typeface="system-ui"/>
              </a:rPr>
              <a:t>river</a:t>
            </a:r>
            <a:r>
              <a:rPr lang="en-GB" sz="3200" b="0" i="0" dirty="0">
                <a:solidFill>
                  <a:srgbClr val="000000"/>
                </a:solidFill>
                <a:effectLst/>
                <a:latin typeface="system-ui"/>
              </a:rPr>
              <a:t> </a:t>
            </a:r>
            <a:r>
              <a:rPr lang="en-GB" sz="3200" b="0" i="0" dirty="0">
                <a:solidFill>
                  <a:srgbClr val="0070C0"/>
                </a:solidFill>
                <a:effectLst/>
                <a:latin typeface="system-ui"/>
              </a:rPr>
              <a:t>flowed</a:t>
            </a:r>
            <a:r>
              <a:rPr lang="en-GB" sz="3200" b="0" i="0" dirty="0">
                <a:solidFill>
                  <a:srgbClr val="000000"/>
                </a:solidFill>
                <a:effectLst/>
                <a:latin typeface="system-ui"/>
              </a:rPr>
              <a:t> out of Eden to water the garden; and from there it divided and became four rivers (Gen 2:10).</a:t>
            </a:r>
          </a:p>
          <a:p>
            <a:endParaRPr lang="en-GB" dirty="0"/>
          </a:p>
        </p:txBody>
      </p:sp>
      <p:sp>
        <p:nvSpPr>
          <p:cNvPr id="7" name="Content Placeholder 6">
            <a:extLst>
              <a:ext uri="{FF2B5EF4-FFF2-40B4-BE49-F238E27FC236}">
                <a16:creationId xmlns:a16="http://schemas.microsoft.com/office/drawing/2014/main" id="{A54B2C36-45CA-7704-AFBA-3D4A9B3322FC}"/>
              </a:ext>
            </a:extLst>
          </p:cNvPr>
          <p:cNvSpPr>
            <a:spLocks noGrp="1"/>
          </p:cNvSpPr>
          <p:nvPr>
            <p:ph sz="half" idx="2"/>
          </p:nvPr>
        </p:nvSpPr>
        <p:spPr/>
        <p:txBody>
          <a:bodyPr>
            <a:normAutofit lnSpcReduction="10000"/>
          </a:bodyPr>
          <a:lstStyle/>
          <a:p>
            <a:r>
              <a:rPr lang="en-GB" sz="3600" b="1" i="0" dirty="0">
                <a:solidFill>
                  <a:srgbClr val="000000"/>
                </a:solidFill>
                <a:effectLst/>
                <a:latin typeface="system-ui"/>
              </a:rPr>
              <a:t> </a:t>
            </a:r>
            <a:r>
              <a:rPr lang="en-GB" sz="3600" b="0" i="0" dirty="0">
                <a:solidFill>
                  <a:srgbClr val="000000"/>
                </a:solidFill>
                <a:effectLst/>
                <a:latin typeface="system-ui"/>
              </a:rPr>
              <a:t>Then he brought me back to the door of the house; and behold, </a:t>
            </a:r>
            <a:r>
              <a:rPr lang="en-GB" sz="3600" b="0" i="0" dirty="0">
                <a:solidFill>
                  <a:srgbClr val="0070C0"/>
                </a:solidFill>
                <a:effectLst/>
                <a:latin typeface="system-ui"/>
              </a:rPr>
              <a:t>water was flowing from under the threshold </a:t>
            </a:r>
            <a:r>
              <a:rPr lang="en-GB" sz="3600" b="0" i="0" dirty="0">
                <a:solidFill>
                  <a:srgbClr val="000000"/>
                </a:solidFill>
                <a:effectLst/>
                <a:latin typeface="system-ui"/>
              </a:rPr>
              <a:t>of the house toward the </a:t>
            </a:r>
            <a:r>
              <a:rPr lang="en-GB" sz="3600" b="0" i="0" dirty="0">
                <a:solidFill>
                  <a:srgbClr val="FF0000"/>
                </a:solidFill>
                <a:effectLst/>
                <a:latin typeface="system-ui"/>
              </a:rPr>
              <a:t>east</a:t>
            </a:r>
            <a:r>
              <a:rPr lang="en-GB" sz="3600" b="0" i="0" dirty="0">
                <a:solidFill>
                  <a:srgbClr val="000000"/>
                </a:solidFill>
                <a:effectLst/>
                <a:latin typeface="system-ui"/>
              </a:rPr>
              <a:t>, for the house faced east (Ezek. 47:1).</a:t>
            </a:r>
            <a:endParaRPr lang="en-GB" sz="3600" dirty="0"/>
          </a:p>
        </p:txBody>
      </p:sp>
    </p:spTree>
    <p:extLst>
      <p:ext uri="{BB962C8B-B14F-4D97-AF65-F5344CB8AC3E}">
        <p14:creationId xmlns:p14="http://schemas.microsoft.com/office/powerpoint/2010/main" val="364832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9DAC55-A67D-7FAB-6F62-728964324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ABEB0-40FA-1B64-8FB9-BBFE215D5D27}"/>
              </a:ext>
            </a:extLst>
          </p:cNvPr>
          <p:cNvSpPr>
            <a:spLocks noGrp="1"/>
          </p:cNvSpPr>
          <p:nvPr>
            <p:ph type="title"/>
          </p:nvPr>
        </p:nvSpPr>
        <p:spPr/>
        <p:txBody>
          <a:bodyPr anchor="b">
            <a:normAutofit/>
          </a:bodyPr>
          <a:lstStyle/>
          <a:p>
            <a:pPr algn="r"/>
            <a:r>
              <a:rPr lang="en-GB" sz="3900" dirty="0"/>
              <a:t>	Eden = The First Temple? </a:t>
            </a:r>
            <a:r>
              <a:rPr lang="en-GB" sz="3900" dirty="0">
                <a:solidFill>
                  <a:srgbClr val="FFFFFF"/>
                </a:solidFill>
              </a:rPr>
              <a:t>Temple of God (Eden=first temple/tabernacle)</a:t>
            </a:r>
          </a:p>
        </p:txBody>
      </p:sp>
      <p:sp>
        <p:nvSpPr>
          <p:cNvPr id="6" name="Content Placeholder 5">
            <a:extLst>
              <a:ext uri="{FF2B5EF4-FFF2-40B4-BE49-F238E27FC236}">
                <a16:creationId xmlns:a16="http://schemas.microsoft.com/office/drawing/2014/main" id="{CEFB6B48-5D60-CC23-7128-83406CA48149}"/>
              </a:ext>
            </a:extLst>
          </p:cNvPr>
          <p:cNvSpPr>
            <a:spLocks noGrp="1"/>
          </p:cNvSpPr>
          <p:nvPr>
            <p:ph sz="half" idx="1"/>
          </p:nvPr>
        </p:nvSpPr>
        <p:spPr/>
        <p:txBody>
          <a:bodyPr>
            <a:normAutofit/>
          </a:bodyPr>
          <a:lstStyle/>
          <a:p>
            <a:r>
              <a:rPr lang="en-GB" sz="3200" b="1" baseline="30000" dirty="0">
                <a:solidFill>
                  <a:srgbClr val="000000"/>
                </a:solidFill>
                <a:effectLst/>
                <a:latin typeface="system-ui"/>
              </a:rPr>
              <a:t>11 </a:t>
            </a:r>
            <a:r>
              <a:rPr lang="en-GB" sz="3200" b="0" dirty="0">
                <a:solidFill>
                  <a:srgbClr val="000000"/>
                </a:solidFill>
                <a:effectLst/>
                <a:latin typeface="system-ui"/>
              </a:rPr>
              <a:t>The name of the first is Pishon; it flows around the whole land of Havilah, where there is gold. </a:t>
            </a:r>
            <a:r>
              <a:rPr lang="en-GB" sz="3200" b="1" baseline="30000" dirty="0">
                <a:solidFill>
                  <a:srgbClr val="000000"/>
                </a:solidFill>
                <a:effectLst/>
                <a:latin typeface="system-ui"/>
              </a:rPr>
              <a:t>12 </a:t>
            </a:r>
            <a:r>
              <a:rPr lang="en-GB" sz="3200" b="0" dirty="0">
                <a:solidFill>
                  <a:srgbClr val="000000"/>
                </a:solidFill>
                <a:effectLst/>
                <a:latin typeface="system-ui"/>
              </a:rPr>
              <a:t>The gold of that land is </a:t>
            </a:r>
            <a:r>
              <a:rPr lang="en-GB" sz="3200" b="0" dirty="0">
                <a:solidFill>
                  <a:srgbClr val="FF0000"/>
                </a:solidFill>
                <a:effectLst/>
                <a:latin typeface="system-ui"/>
              </a:rPr>
              <a:t>good</a:t>
            </a:r>
            <a:r>
              <a:rPr lang="en-GB" sz="3200" b="0" dirty="0">
                <a:solidFill>
                  <a:srgbClr val="000000"/>
                </a:solidFill>
                <a:effectLst/>
                <a:latin typeface="system-ui"/>
              </a:rPr>
              <a:t>; the bdellium and the </a:t>
            </a:r>
            <a:r>
              <a:rPr lang="en-GB" sz="3200" b="0" dirty="0">
                <a:solidFill>
                  <a:srgbClr val="FF0000"/>
                </a:solidFill>
                <a:effectLst/>
                <a:latin typeface="system-ui"/>
              </a:rPr>
              <a:t>onyx</a:t>
            </a:r>
            <a:r>
              <a:rPr lang="en-GB" sz="3200" b="0" dirty="0">
                <a:solidFill>
                  <a:srgbClr val="000000"/>
                </a:solidFill>
                <a:effectLst/>
                <a:latin typeface="system-ui"/>
              </a:rPr>
              <a:t> stone are there as well (Gen. 2:11-12). </a:t>
            </a:r>
            <a:endParaRPr lang="en-GB" sz="3200" dirty="0"/>
          </a:p>
        </p:txBody>
      </p:sp>
      <p:sp>
        <p:nvSpPr>
          <p:cNvPr id="7" name="Content Placeholder 6">
            <a:extLst>
              <a:ext uri="{FF2B5EF4-FFF2-40B4-BE49-F238E27FC236}">
                <a16:creationId xmlns:a16="http://schemas.microsoft.com/office/drawing/2014/main" id="{7D803E9E-2FA7-A9C2-BBA8-B671C54540A6}"/>
              </a:ext>
            </a:extLst>
          </p:cNvPr>
          <p:cNvSpPr>
            <a:spLocks noGrp="1"/>
          </p:cNvSpPr>
          <p:nvPr>
            <p:ph sz="half" idx="2"/>
          </p:nvPr>
        </p:nvSpPr>
        <p:spPr/>
        <p:txBody>
          <a:bodyPr>
            <a:normAutofit/>
          </a:bodyPr>
          <a:lstStyle/>
          <a:p>
            <a:r>
              <a:rPr lang="en-GB" sz="3200" b="1" i="0" baseline="30000" dirty="0">
                <a:solidFill>
                  <a:srgbClr val="000000"/>
                </a:solidFill>
                <a:effectLst/>
                <a:latin typeface="system-ui"/>
              </a:rPr>
              <a:t>7 </a:t>
            </a:r>
            <a:r>
              <a:rPr lang="en-GB" sz="3200" b="0" i="0" dirty="0">
                <a:solidFill>
                  <a:srgbClr val="FF0000"/>
                </a:solidFill>
                <a:effectLst/>
                <a:latin typeface="system-ui"/>
              </a:rPr>
              <a:t>onyx</a:t>
            </a:r>
            <a:r>
              <a:rPr lang="en-GB" sz="3200" b="0" i="0" dirty="0">
                <a:solidFill>
                  <a:srgbClr val="000000"/>
                </a:solidFill>
                <a:effectLst/>
                <a:latin typeface="system-ui"/>
              </a:rPr>
              <a:t> stones and setting stones for the ephod and for the breast-piece… </a:t>
            </a:r>
            <a:r>
              <a:rPr lang="en-GB" sz="3200" b="1" i="0" baseline="30000" dirty="0">
                <a:solidFill>
                  <a:srgbClr val="000000"/>
                </a:solidFill>
                <a:effectLst/>
                <a:latin typeface="system-ui"/>
              </a:rPr>
              <a:t>11 </a:t>
            </a:r>
            <a:r>
              <a:rPr lang="en-GB" sz="3200" b="0" i="0" dirty="0">
                <a:solidFill>
                  <a:srgbClr val="000000"/>
                </a:solidFill>
                <a:effectLst/>
                <a:latin typeface="system-ui"/>
              </a:rPr>
              <a:t>You shall overlay it with pure </a:t>
            </a:r>
            <a:r>
              <a:rPr lang="en-GB" sz="3200" b="0" i="0" dirty="0">
                <a:solidFill>
                  <a:srgbClr val="FF0000"/>
                </a:solidFill>
                <a:effectLst/>
                <a:latin typeface="system-ui"/>
              </a:rPr>
              <a:t>gold</a:t>
            </a:r>
            <a:r>
              <a:rPr lang="en-GB" sz="3200" b="0" i="0" dirty="0">
                <a:solidFill>
                  <a:srgbClr val="000000"/>
                </a:solidFill>
                <a:effectLst/>
                <a:latin typeface="system-ui"/>
              </a:rPr>
              <a:t>, inside and out you shall overlay it, and you shall make a </a:t>
            </a:r>
            <a:r>
              <a:rPr lang="en-GB" sz="3200" b="0" i="0" dirty="0">
                <a:solidFill>
                  <a:srgbClr val="FF0000"/>
                </a:solidFill>
                <a:effectLst/>
                <a:latin typeface="system-ui"/>
              </a:rPr>
              <a:t>gold</a:t>
            </a:r>
            <a:r>
              <a:rPr lang="en-GB" sz="3200" b="0" i="0" dirty="0">
                <a:solidFill>
                  <a:srgbClr val="000000"/>
                </a:solidFill>
                <a:effectLst/>
                <a:latin typeface="system-ui"/>
              </a:rPr>
              <a:t> moulding around it (Exod. 25:7, 11). </a:t>
            </a:r>
            <a:endParaRPr lang="en-GB" sz="4400" dirty="0"/>
          </a:p>
        </p:txBody>
      </p:sp>
    </p:spTree>
    <p:extLst>
      <p:ext uri="{BB962C8B-B14F-4D97-AF65-F5344CB8AC3E}">
        <p14:creationId xmlns:p14="http://schemas.microsoft.com/office/powerpoint/2010/main" val="190997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85A7A-F966-3DFB-1C10-48BE066FF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8E460-96ED-851A-D8B8-29EB9B88F3C0}"/>
              </a:ext>
            </a:extLst>
          </p:cNvPr>
          <p:cNvSpPr>
            <a:spLocks noGrp="1"/>
          </p:cNvSpPr>
          <p:nvPr>
            <p:ph type="title"/>
          </p:nvPr>
        </p:nvSpPr>
        <p:spPr/>
        <p:txBody>
          <a:bodyPr anchor="b">
            <a:normAutofit/>
          </a:bodyPr>
          <a:lstStyle/>
          <a:p>
            <a:pPr algn="r"/>
            <a:r>
              <a:rPr lang="en-GB" sz="3900" dirty="0"/>
              <a:t>	Eden = The First Temple? </a:t>
            </a:r>
            <a:r>
              <a:rPr lang="en-GB" sz="3900" dirty="0">
                <a:solidFill>
                  <a:srgbClr val="FFFFFF"/>
                </a:solidFill>
              </a:rPr>
              <a:t>Temple of God (Eden=first temple/tabernacle)</a:t>
            </a:r>
          </a:p>
        </p:txBody>
      </p:sp>
      <p:sp>
        <p:nvSpPr>
          <p:cNvPr id="6" name="Content Placeholder 5">
            <a:extLst>
              <a:ext uri="{FF2B5EF4-FFF2-40B4-BE49-F238E27FC236}">
                <a16:creationId xmlns:a16="http://schemas.microsoft.com/office/drawing/2014/main" id="{900D3BCE-CC48-355D-0C15-53CE4E5E7E3E}"/>
              </a:ext>
            </a:extLst>
          </p:cNvPr>
          <p:cNvSpPr>
            <a:spLocks noGrp="1"/>
          </p:cNvSpPr>
          <p:nvPr>
            <p:ph sz="half" idx="1"/>
          </p:nvPr>
        </p:nvSpPr>
        <p:spPr/>
        <p:txBody>
          <a:bodyPr>
            <a:normAutofit/>
          </a:bodyPr>
          <a:lstStyle/>
          <a:p>
            <a:r>
              <a:rPr lang="en-GB" sz="3200" dirty="0"/>
              <a:t>8 Now they heard the sound of the Lord God </a:t>
            </a:r>
            <a:r>
              <a:rPr lang="en-GB" sz="3200" dirty="0">
                <a:solidFill>
                  <a:srgbClr val="FF0000"/>
                </a:solidFill>
              </a:rPr>
              <a:t>walking</a:t>
            </a:r>
            <a:r>
              <a:rPr lang="en-GB" sz="3200" dirty="0"/>
              <a:t> in the garden in the cool of the day, and the man and his wife hid themselves from the presence of the Lord God among the trees of the garden (Gen. 3:8).</a:t>
            </a:r>
          </a:p>
        </p:txBody>
      </p:sp>
      <p:sp>
        <p:nvSpPr>
          <p:cNvPr id="7" name="Content Placeholder 6">
            <a:extLst>
              <a:ext uri="{FF2B5EF4-FFF2-40B4-BE49-F238E27FC236}">
                <a16:creationId xmlns:a16="http://schemas.microsoft.com/office/drawing/2014/main" id="{87CB89BB-DB85-C072-3A2C-E9434CBFA268}"/>
              </a:ext>
            </a:extLst>
          </p:cNvPr>
          <p:cNvSpPr>
            <a:spLocks noGrp="1"/>
          </p:cNvSpPr>
          <p:nvPr>
            <p:ph sz="half" idx="2"/>
          </p:nvPr>
        </p:nvSpPr>
        <p:spPr/>
        <p:txBody>
          <a:bodyPr>
            <a:normAutofit/>
          </a:bodyPr>
          <a:lstStyle/>
          <a:p>
            <a:r>
              <a:rPr lang="en-GB" sz="3200" b="1" i="0" baseline="30000" dirty="0">
                <a:solidFill>
                  <a:srgbClr val="000000"/>
                </a:solidFill>
                <a:effectLst/>
                <a:latin typeface="system-ui"/>
              </a:rPr>
              <a:t>11 </a:t>
            </a:r>
            <a:r>
              <a:rPr lang="en-GB" sz="3200" b="0" i="0" dirty="0">
                <a:solidFill>
                  <a:srgbClr val="000000"/>
                </a:solidFill>
                <a:effectLst/>
                <a:latin typeface="system-ui"/>
              </a:rPr>
              <a:t>Moreover, I will make My dwelling among you, and My soul will not reject you. </a:t>
            </a:r>
            <a:r>
              <a:rPr lang="en-GB" sz="3200" b="1" i="0" baseline="30000" dirty="0">
                <a:solidFill>
                  <a:srgbClr val="000000"/>
                </a:solidFill>
                <a:effectLst/>
                <a:latin typeface="system-ui"/>
              </a:rPr>
              <a:t>12 </a:t>
            </a:r>
            <a:r>
              <a:rPr lang="en-GB" sz="3200" b="0" i="0" dirty="0">
                <a:solidFill>
                  <a:srgbClr val="000000"/>
                </a:solidFill>
                <a:effectLst/>
                <a:latin typeface="system-ui"/>
              </a:rPr>
              <a:t>I will also </a:t>
            </a:r>
            <a:r>
              <a:rPr lang="en-GB" sz="3200" b="0" i="0" dirty="0">
                <a:solidFill>
                  <a:srgbClr val="FF0000"/>
                </a:solidFill>
                <a:effectLst/>
                <a:latin typeface="system-ui"/>
              </a:rPr>
              <a:t>walk</a:t>
            </a:r>
            <a:r>
              <a:rPr lang="en-GB" sz="3200" b="0" i="0" dirty="0">
                <a:solidFill>
                  <a:srgbClr val="000000"/>
                </a:solidFill>
                <a:effectLst/>
                <a:latin typeface="system-ui"/>
              </a:rPr>
              <a:t> among you and be your God, and you shall be My people (Lev. 26:12). </a:t>
            </a:r>
            <a:endParaRPr lang="en-GB" sz="4400" dirty="0"/>
          </a:p>
        </p:txBody>
      </p:sp>
    </p:spTree>
    <p:extLst>
      <p:ext uri="{BB962C8B-B14F-4D97-AF65-F5344CB8AC3E}">
        <p14:creationId xmlns:p14="http://schemas.microsoft.com/office/powerpoint/2010/main" val="220214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7E00DF-2FD5-7C87-4469-653EB06BEA3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0D51E2-8A84-A947-9FEE-66838AE0F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C543EE9-9224-E57A-118F-83A360E5B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B52866-EB55-5C10-D43C-C8D8CBFE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C4FE0-C669-DC68-2FA6-424A76D66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03B469-95E7-D8AA-697E-F5BBA49B1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D8A13151-1FC4-3AFA-29CA-FD268A16F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C4171A62-B0F7-1B1B-746E-535A5E28D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349384A-6570-2F65-724C-34BCB57D74A1}"/>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2. God Made Humans in His Image</a:t>
            </a:r>
          </a:p>
        </p:txBody>
      </p:sp>
      <p:sp>
        <p:nvSpPr>
          <p:cNvPr id="6" name="Content Placeholder 5">
            <a:extLst>
              <a:ext uri="{FF2B5EF4-FFF2-40B4-BE49-F238E27FC236}">
                <a16:creationId xmlns:a16="http://schemas.microsoft.com/office/drawing/2014/main" id="{E5356F46-76E5-D56F-6C28-8B2B00A48B5E}"/>
              </a:ext>
            </a:extLst>
          </p:cNvPr>
          <p:cNvSpPr>
            <a:spLocks noGrp="1"/>
          </p:cNvSpPr>
          <p:nvPr>
            <p:ph idx="1"/>
          </p:nvPr>
        </p:nvSpPr>
        <p:spPr>
          <a:xfrm>
            <a:off x="4223657" y="195944"/>
            <a:ext cx="7717972" cy="6487886"/>
          </a:xfrm>
        </p:spPr>
        <p:txBody>
          <a:bodyPr anchor="ctr">
            <a:normAutofit/>
          </a:bodyPr>
          <a:lstStyle/>
          <a:p>
            <a:r>
              <a:rPr lang="en-GB" sz="4800" dirty="0"/>
              <a:t>“I will eliminate the carved image and the cast metal image from the house of your gods” (Nahum 1:14)</a:t>
            </a:r>
          </a:p>
        </p:txBody>
      </p:sp>
    </p:spTree>
    <p:extLst>
      <p:ext uri="{BB962C8B-B14F-4D97-AF65-F5344CB8AC3E}">
        <p14:creationId xmlns:p14="http://schemas.microsoft.com/office/powerpoint/2010/main" val="155617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6F95B5A-E342-3C24-CC41-5B7E373F135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2. God Made Humans in His Image</a:t>
            </a:r>
          </a:p>
        </p:txBody>
      </p:sp>
      <p:sp>
        <p:nvSpPr>
          <p:cNvPr id="6" name="Content Placeholder 5">
            <a:extLst>
              <a:ext uri="{FF2B5EF4-FFF2-40B4-BE49-F238E27FC236}">
                <a16:creationId xmlns:a16="http://schemas.microsoft.com/office/drawing/2014/main" id="{797BECE4-98CA-B87A-F9EE-76DAF023A1B6}"/>
              </a:ext>
            </a:extLst>
          </p:cNvPr>
          <p:cNvSpPr>
            <a:spLocks noGrp="1"/>
          </p:cNvSpPr>
          <p:nvPr>
            <p:ph idx="1"/>
          </p:nvPr>
        </p:nvSpPr>
        <p:spPr>
          <a:xfrm>
            <a:off x="4223657" y="195944"/>
            <a:ext cx="7717972" cy="6487886"/>
          </a:xfrm>
        </p:spPr>
        <p:txBody>
          <a:bodyPr anchor="ctr">
            <a:normAutofit/>
          </a:bodyPr>
          <a:lstStyle/>
          <a:p>
            <a:r>
              <a:rPr lang="en-GB" sz="3600" dirty="0"/>
              <a:t>26 Then God said, “Let Us make mankind in Our </a:t>
            </a:r>
            <a:r>
              <a:rPr lang="en-GB" sz="3600" dirty="0">
                <a:solidFill>
                  <a:srgbClr val="FF0000"/>
                </a:solidFill>
              </a:rPr>
              <a:t>image</a:t>
            </a:r>
            <a:r>
              <a:rPr lang="en-GB" sz="3600" dirty="0"/>
              <a:t>, according to Our likeness; and let them rule over the fish of the sea and over the birds of the sky and over the livestock and over all the earth, and over every crawling thing that crawls on the earth.” 27 So God created man in His </a:t>
            </a:r>
            <a:r>
              <a:rPr lang="en-GB" sz="3600" dirty="0">
                <a:solidFill>
                  <a:srgbClr val="FF0000"/>
                </a:solidFill>
              </a:rPr>
              <a:t>own</a:t>
            </a:r>
            <a:r>
              <a:rPr lang="en-GB" sz="3600" dirty="0"/>
              <a:t> </a:t>
            </a:r>
            <a:r>
              <a:rPr lang="en-GB" sz="3600" dirty="0">
                <a:solidFill>
                  <a:srgbClr val="FF0000"/>
                </a:solidFill>
              </a:rPr>
              <a:t>image</a:t>
            </a:r>
            <a:r>
              <a:rPr lang="en-GB" sz="3600" dirty="0"/>
              <a:t>, in the </a:t>
            </a:r>
            <a:r>
              <a:rPr lang="en-GB" sz="3600" dirty="0">
                <a:solidFill>
                  <a:srgbClr val="FF0000"/>
                </a:solidFill>
              </a:rPr>
              <a:t>image</a:t>
            </a:r>
            <a:r>
              <a:rPr lang="en-GB" sz="3600" dirty="0"/>
              <a:t> of God He created him; male and female He created them (Gen. 1:26-27; cf. 5:1; 9:6).</a:t>
            </a:r>
          </a:p>
        </p:txBody>
      </p:sp>
    </p:spTree>
    <p:extLst>
      <p:ext uri="{BB962C8B-B14F-4D97-AF65-F5344CB8AC3E}">
        <p14:creationId xmlns:p14="http://schemas.microsoft.com/office/powerpoint/2010/main" val="191639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E40E2-7A7E-4B82-3093-4898F2F8D2BA}"/>
              </a:ext>
            </a:extLst>
          </p:cNvPr>
          <p:cNvSpPr>
            <a:spLocks noGrp="1"/>
          </p:cNvSpPr>
          <p:nvPr>
            <p:ph type="title"/>
          </p:nvPr>
        </p:nvSpPr>
        <p:spPr>
          <a:xfrm>
            <a:off x="1156851" y="637762"/>
            <a:ext cx="9888496" cy="900131"/>
          </a:xfrm>
        </p:spPr>
        <p:txBody>
          <a:bodyPr anchor="t">
            <a:normAutofit/>
          </a:bodyPr>
          <a:lstStyle/>
          <a:p>
            <a:r>
              <a:rPr lang="en-GB" sz="4000">
                <a:solidFill>
                  <a:schemeClr val="bg1"/>
                </a:solidFill>
              </a:rPr>
              <a:t>Worship = Reflecting the Image of God</a:t>
            </a:r>
          </a:p>
        </p:txBody>
      </p:sp>
      <p:sp>
        <p:nvSpPr>
          <p:cNvPr id="23" name="Rectangle 2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81638F0F-88D5-29F6-542E-B88D0DCEA38A}"/>
              </a:ext>
            </a:extLst>
          </p:cNvPr>
          <p:cNvSpPr>
            <a:spLocks noGrp="1"/>
          </p:cNvSpPr>
          <p:nvPr>
            <p:ph idx="1"/>
          </p:nvPr>
        </p:nvSpPr>
        <p:spPr>
          <a:xfrm>
            <a:off x="1155548" y="2217343"/>
            <a:ext cx="9880893" cy="3959619"/>
          </a:xfrm>
        </p:spPr>
        <p:txBody>
          <a:bodyPr>
            <a:normAutofit/>
          </a:bodyPr>
          <a:lstStyle/>
          <a:p>
            <a:r>
              <a:rPr lang="en-US" sz="4000" kern="0" dirty="0">
                <a:effectLst/>
                <a:latin typeface="Times New Roman" panose="02020603050405020304" pitchFamily="18" charset="0"/>
                <a:ea typeface="Times New Roman" panose="02020603050405020304" pitchFamily="18" charset="0"/>
              </a:rPr>
              <a:t>Worship is in fact the goal of mission in Eden, filling the earth by multiplying image bearers in the temple of God’s presence who would worship and reflect God’s glory to the ends of the earth.</a:t>
            </a:r>
          </a:p>
          <a:p>
            <a:r>
              <a:rPr lang="en-GB" sz="2400" dirty="0"/>
              <a:t>Beale, G. K., &amp; Kim, M. (2021). </a:t>
            </a:r>
            <a:r>
              <a:rPr lang="en-GB" sz="2400" i="1" dirty="0"/>
              <a:t>God Dwells among Us: A Biblical Theology of the Temple </a:t>
            </a:r>
            <a:r>
              <a:rPr lang="en-GB" sz="2400" dirty="0"/>
              <a:t>(p. 17). IVP Academic: An Imprint of InterVarsity Press</a:t>
            </a:r>
          </a:p>
        </p:txBody>
      </p:sp>
    </p:spTree>
    <p:extLst>
      <p:ext uri="{BB962C8B-B14F-4D97-AF65-F5344CB8AC3E}">
        <p14:creationId xmlns:p14="http://schemas.microsoft.com/office/powerpoint/2010/main" val="3865119287"/>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2630</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Avenir Next LT Pro</vt:lpstr>
      <vt:lpstr>AvenirNext LT Pro Medium</vt:lpstr>
      <vt:lpstr>Calibri</vt:lpstr>
      <vt:lpstr>Calibri Light</vt:lpstr>
      <vt:lpstr>Sabon Next LT</vt:lpstr>
      <vt:lpstr>system-ui</vt:lpstr>
      <vt:lpstr>Times New Roman</vt:lpstr>
      <vt:lpstr>DappledVTI</vt:lpstr>
      <vt:lpstr>1_Office Theme</vt:lpstr>
      <vt:lpstr>Who Am I in Christ; Who Are We as God’s People? Thinking Biblically about Christian Identity</vt:lpstr>
      <vt:lpstr>The Bible as the Story of God and Humanity</vt:lpstr>
      <vt:lpstr>1. The Universe is the Temple of God</vt:lpstr>
      <vt:lpstr> Eden = The First Temple? Temple of God (Eden=first temple/tabernacle)</vt:lpstr>
      <vt:lpstr> Eden = The First Temple? Temple of God (Eden=first temple/tabernacle)</vt:lpstr>
      <vt:lpstr> Eden = The First Temple? Temple of God (Eden=first temple/tabernacle)</vt:lpstr>
      <vt:lpstr>2. God Made Humans in His Image</vt:lpstr>
      <vt:lpstr>2. God Made Humans in His Image</vt:lpstr>
      <vt:lpstr>Worship = Reflecting the Image of God</vt:lpstr>
      <vt:lpstr>3. Image and Glory are Connected</vt:lpstr>
      <vt:lpstr>   Romans 1:20–25</vt:lpstr>
      <vt:lpstr>Psalm 115: 3–8</vt:lpstr>
      <vt:lpstr>Psalm 135:15–18</vt:lpstr>
      <vt:lpstr>   2 Kings 17:15</vt:lpstr>
      <vt:lpstr>2 Samuel 7:1–7 </vt:lpstr>
      <vt:lpstr>2 Samuel 7: 11b–14a</vt:lpstr>
      <vt:lpstr>Romans 1:3–4 reflecting 2 Samuel 7:12</vt:lpstr>
      <vt:lpstr>John 1:1–4, 14</vt:lpstr>
      <vt:lpstr>    John 2:15–22</vt:lpstr>
      <vt:lpstr>Jesus = The Bridge between Heaven and Earth</vt:lpstr>
      <vt:lpstr>   Acts 17:16, 22–25</vt:lpstr>
      <vt:lpstr>    Acts 17:29–31</vt:lpstr>
      <vt:lpstr>2 Corinthians 5:15–17</vt:lpstr>
      <vt:lpstr>Reflection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boakye</dc:creator>
  <cp:lastModifiedBy>andy boakye</cp:lastModifiedBy>
  <cp:revision>3</cp:revision>
  <dcterms:created xsi:type="dcterms:W3CDTF">2025-04-24T23:33:52Z</dcterms:created>
  <dcterms:modified xsi:type="dcterms:W3CDTF">2025-05-02T08:20:33Z</dcterms:modified>
</cp:coreProperties>
</file>