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78" r:id="rId3"/>
    <p:sldId id="277" r:id="rId4"/>
    <p:sldId id="279" r:id="rId5"/>
    <p:sldId id="280" r:id="rId6"/>
    <p:sldId id="286" r:id="rId7"/>
    <p:sldId id="281" r:id="rId8"/>
    <p:sldId id="282" r:id="rId9"/>
    <p:sldId id="283" r:id="rId10"/>
    <p:sldId id="284" r:id="rId11"/>
    <p:sldId id="285" r:id="rId12"/>
    <p:sldId id="27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79477" autoAdjust="0"/>
  </p:normalViewPr>
  <p:slideViewPr>
    <p:cSldViewPr snapToGrid="0">
      <p:cViewPr>
        <p:scale>
          <a:sx n="68" d="100"/>
          <a:sy n="68" d="100"/>
        </p:scale>
        <p:origin x="379" y="37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65DC92-28F7-48F7-B121-526498225B2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540D897-D54B-4FDF-A90F-9494D4D62140}">
      <dgm:prSet custT="1"/>
      <dgm:spPr/>
      <dgm:t>
        <a:bodyPr/>
        <a:lstStyle/>
        <a:p>
          <a:r>
            <a:rPr lang="en-GB" sz="3200" dirty="0"/>
            <a:t>Post-individualistic</a:t>
          </a:r>
          <a:endParaRPr lang="en-US" sz="3200" dirty="0"/>
        </a:p>
      </dgm:t>
    </dgm:pt>
    <dgm:pt modelId="{7E45189B-6EC1-4FEC-8514-D96609C98037}" type="parTrans" cxnId="{F3BE0849-FF97-4CEC-9F6A-E6BD27EEC0CE}">
      <dgm:prSet/>
      <dgm:spPr/>
      <dgm:t>
        <a:bodyPr/>
        <a:lstStyle/>
        <a:p>
          <a:endParaRPr lang="en-US"/>
        </a:p>
      </dgm:t>
    </dgm:pt>
    <dgm:pt modelId="{8D3D2670-58E0-40D9-8BD7-032A93E9D031}" type="sibTrans" cxnId="{F3BE0849-FF97-4CEC-9F6A-E6BD27EEC0CE}">
      <dgm:prSet/>
      <dgm:spPr/>
      <dgm:t>
        <a:bodyPr/>
        <a:lstStyle/>
        <a:p>
          <a:endParaRPr lang="en-US"/>
        </a:p>
      </dgm:t>
    </dgm:pt>
    <dgm:pt modelId="{DBB45294-C237-4899-B886-4BD38549B02F}">
      <dgm:prSet custT="1"/>
      <dgm:spPr/>
      <dgm:t>
        <a:bodyPr/>
        <a:lstStyle/>
        <a:p>
          <a:r>
            <a:rPr lang="en-GB" sz="3200" dirty="0"/>
            <a:t>Post-rationalistic</a:t>
          </a:r>
          <a:endParaRPr lang="en-US" sz="3200" dirty="0"/>
        </a:p>
      </dgm:t>
    </dgm:pt>
    <dgm:pt modelId="{9429FBD5-FA2C-4ADC-9ACC-2C84F70630CC}" type="parTrans" cxnId="{EE9A4878-88B4-4A25-8EF4-9F4DD1516EF3}">
      <dgm:prSet/>
      <dgm:spPr/>
      <dgm:t>
        <a:bodyPr/>
        <a:lstStyle/>
        <a:p>
          <a:endParaRPr lang="en-US"/>
        </a:p>
      </dgm:t>
    </dgm:pt>
    <dgm:pt modelId="{AEBE507C-8117-4B05-A2A9-0F86A84AA34E}" type="sibTrans" cxnId="{EE9A4878-88B4-4A25-8EF4-9F4DD1516EF3}">
      <dgm:prSet/>
      <dgm:spPr/>
      <dgm:t>
        <a:bodyPr/>
        <a:lstStyle/>
        <a:p>
          <a:endParaRPr lang="en-US"/>
        </a:p>
      </dgm:t>
    </dgm:pt>
    <dgm:pt modelId="{29E31B9F-F4C0-4B67-90EB-96166C5E092F}">
      <dgm:prSet custT="1"/>
      <dgm:spPr/>
      <dgm:t>
        <a:bodyPr/>
        <a:lstStyle/>
        <a:p>
          <a:r>
            <a:rPr lang="en-GB" sz="3200" dirty="0"/>
            <a:t>Post-dualistic</a:t>
          </a:r>
          <a:endParaRPr lang="en-US" sz="3200" dirty="0"/>
        </a:p>
      </dgm:t>
    </dgm:pt>
    <dgm:pt modelId="{A6F489E3-750E-4F90-BABE-A13C531BAEA2}" type="parTrans" cxnId="{C8A78D29-DDBE-4E6F-B14B-89E062BA127C}">
      <dgm:prSet/>
      <dgm:spPr/>
      <dgm:t>
        <a:bodyPr/>
        <a:lstStyle/>
        <a:p>
          <a:endParaRPr lang="en-US"/>
        </a:p>
      </dgm:t>
    </dgm:pt>
    <dgm:pt modelId="{BC34AFA8-5895-45D8-BCB4-5BB104008B4A}" type="sibTrans" cxnId="{C8A78D29-DDBE-4E6F-B14B-89E062BA127C}">
      <dgm:prSet/>
      <dgm:spPr/>
      <dgm:t>
        <a:bodyPr/>
        <a:lstStyle/>
        <a:p>
          <a:endParaRPr lang="en-US"/>
        </a:p>
      </dgm:t>
    </dgm:pt>
    <dgm:pt modelId="{3EF8D0CB-DB03-4F34-B99A-CF9969877EC7}">
      <dgm:prSet custT="1"/>
      <dgm:spPr/>
      <dgm:t>
        <a:bodyPr/>
        <a:lstStyle/>
        <a:p>
          <a:r>
            <a:rPr lang="en-GB" sz="3200" dirty="0"/>
            <a:t>Post-</a:t>
          </a:r>
          <a:r>
            <a:rPr lang="en-GB" sz="3200" dirty="0" err="1"/>
            <a:t>noeticentric</a:t>
          </a:r>
          <a:endParaRPr lang="en-US" sz="3200" dirty="0"/>
        </a:p>
      </dgm:t>
    </dgm:pt>
    <dgm:pt modelId="{522DC2FB-20EF-47AB-AEE0-D9FAC39AD898}" type="parTrans" cxnId="{DB76919B-D9D6-4118-AE2C-E0E8FCFA6789}">
      <dgm:prSet/>
      <dgm:spPr/>
      <dgm:t>
        <a:bodyPr/>
        <a:lstStyle/>
        <a:p>
          <a:endParaRPr lang="en-US"/>
        </a:p>
      </dgm:t>
    </dgm:pt>
    <dgm:pt modelId="{658F3899-80CD-41B5-A695-DF45BCEDCB5F}" type="sibTrans" cxnId="{DB76919B-D9D6-4118-AE2C-E0E8FCFA6789}">
      <dgm:prSet/>
      <dgm:spPr/>
      <dgm:t>
        <a:bodyPr/>
        <a:lstStyle/>
        <a:p>
          <a:endParaRPr lang="en-US"/>
        </a:p>
      </dgm:t>
    </dgm:pt>
    <dgm:pt modelId="{56B3C3CE-EA0F-42DC-99D0-7A5544F66686}" type="pres">
      <dgm:prSet presAssocID="{A365DC92-28F7-48F7-B121-526498225B27}" presName="root" presStyleCnt="0">
        <dgm:presLayoutVars>
          <dgm:dir/>
          <dgm:resizeHandles val="exact"/>
        </dgm:presLayoutVars>
      </dgm:prSet>
      <dgm:spPr/>
    </dgm:pt>
    <dgm:pt modelId="{81D18002-33A5-4F4C-A24B-85DFAA144046}" type="pres">
      <dgm:prSet presAssocID="{0540D897-D54B-4FDF-A90F-9494D4D62140}" presName="compNode" presStyleCnt="0"/>
      <dgm:spPr/>
    </dgm:pt>
    <dgm:pt modelId="{9D00AFAC-08FA-45E7-8329-6E0BF56E14D2}" type="pres">
      <dgm:prSet presAssocID="{0540D897-D54B-4FDF-A90F-9494D4D62140}" presName="bgRect" presStyleLbl="bgShp" presStyleIdx="0" presStyleCnt="4"/>
      <dgm:spPr/>
    </dgm:pt>
    <dgm:pt modelId="{CABD8F20-4BFE-45EC-A8C9-A812CAEF8DF0}" type="pres">
      <dgm:prSet presAssocID="{0540D897-D54B-4FDF-A90F-9494D4D6214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ilbox"/>
        </a:ext>
      </dgm:extLst>
    </dgm:pt>
    <dgm:pt modelId="{BE7C8DEE-6646-4D1F-AF36-AD6FFEE41623}" type="pres">
      <dgm:prSet presAssocID="{0540D897-D54B-4FDF-A90F-9494D4D62140}" presName="spaceRect" presStyleCnt="0"/>
      <dgm:spPr/>
    </dgm:pt>
    <dgm:pt modelId="{7A598A36-6BA5-433A-A4D8-3192AAA9723C}" type="pres">
      <dgm:prSet presAssocID="{0540D897-D54B-4FDF-A90F-9494D4D62140}" presName="parTx" presStyleLbl="revTx" presStyleIdx="0" presStyleCnt="4">
        <dgm:presLayoutVars>
          <dgm:chMax val="0"/>
          <dgm:chPref val="0"/>
        </dgm:presLayoutVars>
      </dgm:prSet>
      <dgm:spPr/>
    </dgm:pt>
    <dgm:pt modelId="{DDB931D1-3223-4C62-A829-66A304824E64}" type="pres">
      <dgm:prSet presAssocID="{8D3D2670-58E0-40D9-8BD7-032A93E9D031}" presName="sibTrans" presStyleCnt="0"/>
      <dgm:spPr/>
    </dgm:pt>
    <dgm:pt modelId="{0520633E-3403-46D6-BC75-092767920DDC}" type="pres">
      <dgm:prSet presAssocID="{DBB45294-C237-4899-B886-4BD38549B02F}" presName="compNode" presStyleCnt="0"/>
      <dgm:spPr/>
    </dgm:pt>
    <dgm:pt modelId="{3FE89EE0-E14D-4D72-99DD-875D02F42801}" type="pres">
      <dgm:prSet presAssocID="{DBB45294-C237-4899-B886-4BD38549B02F}" presName="bgRect" presStyleLbl="bgShp" presStyleIdx="1" presStyleCnt="4"/>
      <dgm:spPr/>
    </dgm:pt>
    <dgm:pt modelId="{B1A7A47D-CCCF-4A16-B7DC-1DD484B24549}" type="pres">
      <dgm:prSet presAssocID="{DBB45294-C237-4899-B886-4BD38549B02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abel"/>
        </a:ext>
      </dgm:extLst>
    </dgm:pt>
    <dgm:pt modelId="{8CAD1B97-4346-4A41-A796-9F62494C7F04}" type="pres">
      <dgm:prSet presAssocID="{DBB45294-C237-4899-B886-4BD38549B02F}" presName="spaceRect" presStyleCnt="0"/>
      <dgm:spPr/>
    </dgm:pt>
    <dgm:pt modelId="{F6C51F7D-1D5C-42C3-9C10-B519794B5732}" type="pres">
      <dgm:prSet presAssocID="{DBB45294-C237-4899-B886-4BD38549B02F}" presName="parTx" presStyleLbl="revTx" presStyleIdx="1" presStyleCnt="4">
        <dgm:presLayoutVars>
          <dgm:chMax val="0"/>
          <dgm:chPref val="0"/>
        </dgm:presLayoutVars>
      </dgm:prSet>
      <dgm:spPr/>
    </dgm:pt>
    <dgm:pt modelId="{56ACF4E8-7C5F-42F7-A4E8-4CEC47440749}" type="pres">
      <dgm:prSet presAssocID="{AEBE507C-8117-4B05-A2A9-0F86A84AA34E}" presName="sibTrans" presStyleCnt="0"/>
      <dgm:spPr/>
    </dgm:pt>
    <dgm:pt modelId="{B2CA7BC9-DD5D-4CCB-ACED-B5BB2F28B203}" type="pres">
      <dgm:prSet presAssocID="{29E31B9F-F4C0-4B67-90EB-96166C5E092F}" presName="compNode" presStyleCnt="0"/>
      <dgm:spPr/>
    </dgm:pt>
    <dgm:pt modelId="{532C492D-F08D-4698-B1D8-C9693FA64C67}" type="pres">
      <dgm:prSet presAssocID="{29E31B9F-F4C0-4B67-90EB-96166C5E092F}" presName="bgRect" presStyleLbl="bgShp" presStyleIdx="2" presStyleCnt="4" custLinFactNeighborX="-22888" custLinFactNeighborY="-201"/>
      <dgm:spPr/>
    </dgm:pt>
    <dgm:pt modelId="{951E782C-09AC-4B3A-9A0B-FD67D86A35DC}" type="pres">
      <dgm:prSet presAssocID="{29E31B9F-F4C0-4B67-90EB-96166C5E092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ruck"/>
        </a:ext>
      </dgm:extLst>
    </dgm:pt>
    <dgm:pt modelId="{78AE6C16-40DD-4834-BF72-BE2D618FEA94}" type="pres">
      <dgm:prSet presAssocID="{29E31B9F-F4C0-4B67-90EB-96166C5E092F}" presName="spaceRect" presStyleCnt="0"/>
      <dgm:spPr/>
    </dgm:pt>
    <dgm:pt modelId="{0B72D4C3-7C45-451C-83B7-5186E4173639}" type="pres">
      <dgm:prSet presAssocID="{29E31B9F-F4C0-4B67-90EB-96166C5E092F}" presName="parTx" presStyleLbl="revTx" presStyleIdx="2" presStyleCnt="4">
        <dgm:presLayoutVars>
          <dgm:chMax val="0"/>
          <dgm:chPref val="0"/>
        </dgm:presLayoutVars>
      </dgm:prSet>
      <dgm:spPr/>
    </dgm:pt>
    <dgm:pt modelId="{45F7F0A2-1370-4AE2-8CF3-994FBDF23FDA}" type="pres">
      <dgm:prSet presAssocID="{BC34AFA8-5895-45D8-BCB4-5BB104008B4A}" presName="sibTrans" presStyleCnt="0"/>
      <dgm:spPr/>
    </dgm:pt>
    <dgm:pt modelId="{F264A878-8D2F-4ED6-8A98-81FBF398DBF3}" type="pres">
      <dgm:prSet presAssocID="{3EF8D0CB-DB03-4F34-B99A-CF9969877EC7}" presName="compNode" presStyleCnt="0"/>
      <dgm:spPr/>
    </dgm:pt>
    <dgm:pt modelId="{FF747971-D0C8-4455-B9EC-C933436DEB44}" type="pres">
      <dgm:prSet presAssocID="{3EF8D0CB-DB03-4F34-B99A-CF9969877EC7}" presName="bgRect" presStyleLbl="bgShp" presStyleIdx="3" presStyleCnt="4"/>
      <dgm:spPr/>
    </dgm:pt>
    <dgm:pt modelId="{CE163317-FB34-46E5-BDC5-B8115CFBD5DB}" type="pres">
      <dgm:prSet presAssocID="{3EF8D0CB-DB03-4F34-B99A-CF9969877EC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amp"/>
        </a:ext>
      </dgm:extLst>
    </dgm:pt>
    <dgm:pt modelId="{858E6086-71C5-49C7-9C72-61A9F3801CD6}" type="pres">
      <dgm:prSet presAssocID="{3EF8D0CB-DB03-4F34-B99A-CF9969877EC7}" presName="spaceRect" presStyleCnt="0"/>
      <dgm:spPr/>
    </dgm:pt>
    <dgm:pt modelId="{1D473F4A-0825-421D-85A1-479499664630}" type="pres">
      <dgm:prSet presAssocID="{3EF8D0CB-DB03-4F34-B99A-CF9969877EC7}" presName="parTx" presStyleLbl="revTx" presStyleIdx="3" presStyleCnt="4">
        <dgm:presLayoutVars>
          <dgm:chMax val="0"/>
          <dgm:chPref val="0"/>
        </dgm:presLayoutVars>
      </dgm:prSet>
      <dgm:spPr/>
    </dgm:pt>
  </dgm:ptLst>
  <dgm:cxnLst>
    <dgm:cxn modelId="{C8A78D29-DDBE-4E6F-B14B-89E062BA127C}" srcId="{A365DC92-28F7-48F7-B121-526498225B27}" destId="{29E31B9F-F4C0-4B67-90EB-96166C5E092F}" srcOrd="2" destOrd="0" parTransId="{A6F489E3-750E-4F90-BABE-A13C531BAEA2}" sibTransId="{BC34AFA8-5895-45D8-BCB4-5BB104008B4A}"/>
    <dgm:cxn modelId="{A5B2CA66-13BD-4C40-BBD2-D9B80A151672}" type="presOf" srcId="{0540D897-D54B-4FDF-A90F-9494D4D62140}" destId="{7A598A36-6BA5-433A-A4D8-3192AAA9723C}" srcOrd="0" destOrd="0" presId="urn:microsoft.com/office/officeart/2018/2/layout/IconVerticalSolidList"/>
    <dgm:cxn modelId="{F3BE0849-FF97-4CEC-9F6A-E6BD27EEC0CE}" srcId="{A365DC92-28F7-48F7-B121-526498225B27}" destId="{0540D897-D54B-4FDF-A90F-9494D4D62140}" srcOrd="0" destOrd="0" parTransId="{7E45189B-6EC1-4FEC-8514-D96609C98037}" sibTransId="{8D3D2670-58E0-40D9-8BD7-032A93E9D031}"/>
    <dgm:cxn modelId="{EE9A4878-88B4-4A25-8EF4-9F4DD1516EF3}" srcId="{A365DC92-28F7-48F7-B121-526498225B27}" destId="{DBB45294-C237-4899-B886-4BD38549B02F}" srcOrd="1" destOrd="0" parTransId="{9429FBD5-FA2C-4ADC-9ACC-2C84F70630CC}" sibTransId="{AEBE507C-8117-4B05-A2A9-0F86A84AA34E}"/>
    <dgm:cxn modelId="{DB76919B-D9D6-4118-AE2C-E0E8FCFA6789}" srcId="{A365DC92-28F7-48F7-B121-526498225B27}" destId="{3EF8D0CB-DB03-4F34-B99A-CF9969877EC7}" srcOrd="3" destOrd="0" parTransId="{522DC2FB-20EF-47AB-AEE0-D9FAC39AD898}" sibTransId="{658F3899-80CD-41B5-A695-DF45BCEDCB5F}"/>
    <dgm:cxn modelId="{C878FCA0-1046-4272-8433-8F7C54F18720}" type="presOf" srcId="{29E31B9F-F4C0-4B67-90EB-96166C5E092F}" destId="{0B72D4C3-7C45-451C-83B7-5186E4173639}" srcOrd="0" destOrd="0" presId="urn:microsoft.com/office/officeart/2018/2/layout/IconVerticalSolidList"/>
    <dgm:cxn modelId="{0E3D75A7-F9C8-416B-89CB-582D190D9787}" type="presOf" srcId="{A365DC92-28F7-48F7-B121-526498225B27}" destId="{56B3C3CE-EA0F-42DC-99D0-7A5544F66686}" srcOrd="0" destOrd="0" presId="urn:microsoft.com/office/officeart/2018/2/layout/IconVerticalSolidList"/>
    <dgm:cxn modelId="{DBD9E5C3-BF4D-444D-A213-7EEA0AA0F7E8}" type="presOf" srcId="{DBB45294-C237-4899-B886-4BD38549B02F}" destId="{F6C51F7D-1D5C-42C3-9C10-B519794B5732}" srcOrd="0" destOrd="0" presId="urn:microsoft.com/office/officeart/2018/2/layout/IconVerticalSolidList"/>
    <dgm:cxn modelId="{728B2EDF-D4AA-4F27-972D-2F5E8423A63A}" type="presOf" srcId="{3EF8D0CB-DB03-4F34-B99A-CF9969877EC7}" destId="{1D473F4A-0825-421D-85A1-479499664630}" srcOrd="0" destOrd="0" presId="urn:microsoft.com/office/officeart/2018/2/layout/IconVerticalSolidList"/>
    <dgm:cxn modelId="{5E375D18-465D-4825-954C-DC1D23BB91E7}" type="presParOf" srcId="{56B3C3CE-EA0F-42DC-99D0-7A5544F66686}" destId="{81D18002-33A5-4F4C-A24B-85DFAA144046}" srcOrd="0" destOrd="0" presId="urn:microsoft.com/office/officeart/2018/2/layout/IconVerticalSolidList"/>
    <dgm:cxn modelId="{2733BFE3-652A-4938-822D-08758EDE9B06}" type="presParOf" srcId="{81D18002-33A5-4F4C-A24B-85DFAA144046}" destId="{9D00AFAC-08FA-45E7-8329-6E0BF56E14D2}" srcOrd="0" destOrd="0" presId="urn:microsoft.com/office/officeart/2018/2/layout/IconVerticalSolidList"/>
    <dgm:cxn modelId="{BFA74087-B814-4C70-83F8-63702EDA73BF}" type="presParOf" srcId="{81D18002-33A5-4F4C-A24B-85DFAA144046}" destId="{CABD8F20-4BFE-45EC-A8C9-A812CAEF8DF0}" srcOrd="1" destOrd="0" presId="urn:microsoft.com/office/officeart/2018/2/layout/IconVerticalSolidList"/>
    <dgm:cxn modelId="{5F2FDF54-3CFC-47DD-8219-AF8AE7E7D665}" type="presParOf" srcId="{81D18002-33A5-4F4C-A24B-85DFAA144046}" destId="{BE7C8DEE-6646-4D1F-AF36-AD6FFEE41623}" srcOrd="2" destOrd="0" presId="urn:microsoft.com/office/officeart/2018/2/layout/IconVerticalSolidList"/>
    <dgm:cxn modelId="{A3C503C8-5FFE-4AEA-B544-9E8F7393DA99}" type="presParOf" srcId="{81D18002-33A5-4F4C-A24B-85DFAA144046}" destId="{7A598A36-6BA5-433A-A4D8-3192AAA9723C}" srcOrd="3" destOrd="0" presId="urn:microsoft.com/office/officeart/2018/2/layout/IconVerticalSolidList"/>
    <dgm:cxn modelId="{60962F9F-B2B5-49CD-A83D-6D0C34B9E4CA}" type="presParOf" srcId="{56B3C3CE-EA0F-42DC-99D0-7A5544F66686}" destId="{DDB931D1-3223-4C62-A829-66A304824E64}" srcOrd="1" destOrd="0" presId="urn:microsoft.com/office/officeart/2018/2/layout/IconVerticalSolidList"/>
    <dgm:cxn modelId="{CF6D36F0-A97F-426C-921A-12DCC393C579}" type="presParOf" srcId="{56B3C3CE-EA0F-42DC-99D0-7A5544F66686}" destId="{0520633E-3403-46D6-BC75-092767920DDC}" srcOrd="2" destOrd="0" presId="urn:microsoft.com/office/officeart/2018/2/layout/IconVerticalSolidList"/>
    <dgm:cxn modelId="{49B2D19D-4D67-45C5-BE74-968EC38B65F3}" type="presParOf" srcId="{0520633E-3403-46D6-BC75-092767920DDC}" destId="{3FE89EE0-E14D-4D72-99DD-875D02F42801}" srcOrd="0" destOrd="0" presId="urn:microsoft.com/office/officeart/2018/2/layout/IconVerticalSolidList"/>
    <dgm:cxn modelId="{E5C8948C-0EA2-471A-93A4-2EF7606A0BA6}" type="presParOf" srcId="{0520633E-3403-46D6-BC75-092767920DDC}" destId="{B1A7A47D-CCCF-4A16-B7DC-1DD484B24549}" srcOrd="1" destOrd="0" presId="urn:microsoft.com/office/officeart/2018/2/layout/IconVerticalSolidList"/>
    <dgm:cxn modelId="{6BA9D810-5EA2-4604-8849-56978B609209}" type="presParOf" srcId="{0520633E-3403-46D6-BC75-092767920DDC}" destId="{8CAD1B97-4346-4A41-A796-9F62494C7F04}" srcOrd="2" destOrd="0" presId="urn:microsoft.com/office/officeart/2018/2/layout/IconVerticalSolidList"/>
    <dgm:cxn modelId="{A003E367-A1ED-4E2D-9837-90F16E71D7D4}" type="presParOf" srcId="{0520633E-3403-46D6-BC75-092767920DDC}" destId="{F6C51F7D-1D5C-42C3-9C10-B519794B5732}" srcOrd="3" destOrd="0" presId="urn:microsoft.com/office/officeart/2018/2/layout/IconVerticalSolidList"/>
    <dgm:cxn modelId="{81FD8789-4D58-4447-8856-2C8C78E88BF2}" type="presParOf" srcId="{56B3C3CE-EA0F-42DC-99D0-7A5544F66686}" destId="{56ACF4E8-7C5F-42F7-A4E8-4CEC47440749}" srcOrd="3" destOrd="0" presId="urn:microsoft.com/office/officeart/2018/2/layout/IconVerticalSolidList"/>
    <dgm:cxn modelId="{1F777689-BCF9-4884-8379-31FC9E8B1DD8}" type="presParOf" srcId="{56B3C3CE-EA0F-42DC-99D0-7A5544F66686}" destId="{B2CA7BC9-DD5D-4CCB-ACED-B5BB2F28B203}" srcOrd="4" destOrd="0" presId="urn:microsoft.com/office/officeart/2018/2/layout/IconVerticalSolidList"/>
    <dgm:cxn modelId="{132A6EB7-799F-4256-A0BE-809079EC841B}" type="presParOf" srcId="{B2CA7BC9-DD5D-4CCB-ACED-B5BB2F28B203}" destId="{532C492D-F08D-4698-B1D8-C9693FA64C67}" srcOrd="0" destOrd="0" presId="urn:microsoft.com/office/officeart/2018/2/layout/IconVerticalSolidList"/>
    <dgm:cxn modelId="{EDF4A832-AD83-4A82-8B9F-3F9F06C5A497}" type="presParOf" srcId="{B2CA7BC9-DD5D-4CCB-ACED-B5BB2F28B203}" destId="{951E782C-09AC-4B3A-9A0B-FD67D86A35DC}" srcOrd="1" destOrd="0" presId="urn:microsoft.com/office/officeart/2018/2/layout/IconVerticalSolidList"/>
    <dgm:cxn modelId="{D096C441-3440-4BC3-82DB-0F4A0E1F0665}" type="presParOf" srcId="{B2CA7BC9-DD5D-4CCB-ACED-B5BB2F28B203}" destId="{78AE6C16-40DD-4834-BF72-BE2D618FEA94}" srcOrd="2" destOrd="0" presId="urn:microsoft.com/office/officeart/2018/2/layout/IconVerticalSolidList"/>
    <dgm:cxn modelId="{03D7A644-31DE-481B-A858-FA86C54B08C5}" type="presParOf" srcId="{B2CA7BC9-DD5D-4CCB-ACED-B5BB2F28B203}" destId="{0B72D4C3-7C45-451C-83B7-5186E4173639}" srcOrd="3" destOrd="0" presId="urn:microsoft.com/office/officeart/2018/2/layout/IconVerticalSolidList"/>
    <dgm:cxn modelId="{AAE812A4-C135-431F-BF45-80C12BB692F4}" type="presParOf" srcId="{56B3C3CE-EA0F-42DC-99D0-7A5544F66686}" destId="{45F7F0A2-1370-4AE2-8CF3-994FBDF23FDA}" srcOrd="5" destOrd="0" presId="urn:microsoft.com/office/officeart/2018/2/layout/IconVerticalSolidList"/>
    <dgm:cxn modelId="{E3714D10-958F-4D97-87BB-16CF811C8968}" type="presParOf" srcId="{56B3C3CE-EA0F-42DC-99D0-7A5544F66686}" destId="{F264A878-8D2F-4ED6-8A98-81FBF398DBF3}" srcOrd="6" destOrd="0" presId="urn:microsoft.com/office/officeart/2018/2/layout/IconVerticalSolidList"/>
    <dgm:cxn modelId="{74EF4A2A-0606-42A6-AB38-6235B880EF4C}" type="presParOf" srcId="{F264A878-8D2F-4ED6-8A98-81FBF398DBF3}" destId="{FF747971-D0C8-4455-B9EC-C933436DEB44}" srcOrd="0" destOrd="0" presId="urn:microsoft.com/office/officeart/2018/2/layout/IconVerticalSolidList"/>
    <dgm:cxn modelId="{5F866726-A9AD-4EF3-B6CF-36BCDBD3F767}" type="presParOf" srcId="{F264A878-8D2F-4ED6-8A98-81FBF398DBF3}" destId="{CE163317-FB34-46E5-BDC5-B8115CFBD5DB}" srcOrd="1" destOrd="0" presId="urn:microsoft.com/office/officeart/2018/2/layout/IconVerticalSolidList"/>
    <dgm:cxn modelId="{BAE9228C-AEF3-4155-A0B9-24897A1C21A5}" type="presParOf" srcId="{F264A878-8D2F-4ED6-8A98-81FBF398DBF3}" destId="{858E6086-71C5-49C7-9C72-61A9F3801CD6}" srcOrd="2" destOrd="0" presId="urn:microsoft.com/office/officeart/2018/2/layout/IconVerticalSolidList"/>
    <dgm:cxn modelId="{6F45C8FB-62B1-4EE9-B330-8C42F0A5E007}" type="presParOf" srcId="{F264A878-8D2F-4ED6-8A98-81FBF398DBF3}" destId="{1D473F4A-0825-421D-85A1-47949966463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00AFAC-08FA-45E7-8329-6E0BF56E14D2}">
      <dsp:nvSpPr>
        <dsp:cNvPr id="0" name=""/>
        <dsp:cNvSpPr/>
      </dsp:nvSpPr>
      <dsp:spPr>
        <a:xfrm>
          <a:off x="0" y="2425"/>
          <a:ext cx="7003777" cy="12292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BD8F20-4BFE-45EC-A8C9-A812CAEF8DF0}">
      <dsp:nvSpPr>
        <dsp:cNvPr id="0" name=""/>
        <dsp:cNvSpPr/>
      </dsp:nvSpPr>
      <dsp:spPr>
        <a:xfrm>
          <a:off x="371836" y="278997"/>
          <a:ext cx="676066" cy="67606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A598A36-6BA5-433A-A4D8-3192AAA9723C}">
      <dsp:nvSpPr>
        <dsp:cNvPr id="0" name=""/>
        <dsp:cNvSpPr/>
      </dsp:nvSpPr>
      <dsp:spPr>
        <a:xfrm>
          <a:off x="1419739" y="2425"/>
          <a:ext cx="5584037" cy="12292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092" tIns="130092" rIns="130092" bIns="130092" numCol="1" spcCol="1270" anchor="ctr" anchorCtr="0">
          <a:noAutofit/>
        </a:bodyPr>
        <a:lstStyle/>
        <a:p>
          <a:pPr marL="0" lvl="0" indent="0" algn="l" defTabSz="1422400">
            <a:lnSpc>
              <a:spcPct val="90000"/>
            </a:lnSpc>
            <a:spcBef>
              <a:spcPct val="0"/>
            </a:spcBef>
            <a:spcAft>
              <a:spcPct val="35000"/>
            </a:spcAft>
            <a:buNone/>
          </a:pPr>
          <a:r>
            <a:rPr lang="en-GB" sz="3200" kern="1200" dirty="0"/>
            <a:t>Post-individualistic</a:t>
          </a:r>
          <a:endParaRPr lang="en-US" sz="3200" kern="1200" dirty="0"/>
        </a:p>
      </dsp:txBody>
      <dsp:txXfrm>
        <a:off x="1419739" y="2425"/>
        <a:ext cx="5584037" cy="1229211"/>
      </dsp:txXfrm>
    </dsp:sp>
    <dsp:sp modelId="{3FE89EE0-E14D-4D72-99DD-875D02F42801}">
      <dsp:nvSpPr>
        <dsp:cNvPr id="0" name=""/>
        <dsp:cNvSpPr/>
      </dsp:nvSpPr>
      <dsp:spPr>
        <a:xfrm>
          <a:off x="0" y="1538939"/>
          <a:ext cx="7003777" cy="12292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A7A47D-CCCF-4A16-B7DC-1DD484B24549}">
      <dsp:nvSpPr>
        <dsp:cNvPr id="0" name=""/>
        <dsp:cNvSpPr/>
      </dsp:nvSpPr>
      <dsp:spPr>
        <a:xfrm>
          <a:off x="371836" y="1815512"/>
          <a:ext cx="676066" cy="67606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6C51F7D-1D5C-42C3-9C10-B519794B5732}">
      <dsp:nvSpPr>
        <dsp:cNvPr id="0" name=""/>
        <dsp:cNvSpPr/>
      </dsp:nvSpPr>
      <dsp:spPr>
        <a:xfrm>
          <a:off x="1419739" y="1538939"/>
          <a:ext cx="5584037" cy="12292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092" tIns="130092" rIns="130092" bIns="130092" numCol="1" spcCol="1270" anchor="ctr" anchorCtr="0">
          <a:noAutofit/>
        </a:bodyPr>
        <a:lstStyle/>
        <a:p>
          <a:pPr marL="0" lvl="0" indent="0" algn="l" defTabSz="1422400">
            <a:lnSpc>
              <a:spcPct val="90000"/>
            </a:lnSpc>
            <a:spcBef>
              <a:spcPct val="0"/>
            </a:spcBef>
            <a:spcAft>
              <a:spcPct val="35000"/>
            </a:spcAft>
            <a:buNone/>
          </a:pPr>
          <a:r>
            <a:rPr lang="en-GB" sz="3200" kern="1200" dirty="0"/>
            <a:t>Post-rationalistic</a:t>
          </a:r>
          <a:endParaRPr lang="en-US" sz="3200" kern="1200" dirty="0"/>
        </a:p>
      </dsp:txBody>
      <dsp:txXfrm>
        <a:off x="1419739" y="1538939"/>
        <a:ext cx="5584037" cy="1229211"/>
      </dsp:txXfrm>
    </dsp:sp>
    <dsp:sp modelId="{532C492D-F08D-4698-B1D8-C9693FA64C67}">
      <dsp:nvSpPr>
        <dsp:cNvPr id="0" name=""/>
        <dsp:cNvSpPr/>
      </dsp:nvSpPr>
      <dsp:spPr>
        <a:xfrm>
          <a:off x="0" y="3072983"/>
          <a:ext cx="7003777" cy="12292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1E782C-09AC-4B3A-9A0B-FD67D86A35DC}">
      <dsp:nvSpPr>
        <dsp:cNvPr id="0" name=""/>
        <dsp:cNvSpPr/>
      </dsp:nvSpPr>
      <dsp:spPr>
        <a:xfrm>
          <a:off x="371836" y="3352026"/>
          <a:ext cx="676066" cy="67606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B72D4C3-7C45-451C-83B7-5186E4173639}">
      <dsp:nvSpPr>
        <dsp:cNvPr id="0" name=""/>
        <dsp:cNvSpPr/>
      </dsp:nvSpPr>
      <dsp:spPr>
        <a:xfrm>
          <a:off x="1419739" y="3075453"/>
          <a:ext cx="5584037" cy="12292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092" tIns="130092" rIns="130092" bIns="130092" numCol="1" spcCol="1270" anchor="ctr" anchorCtr="0">
          <a:noAutofit/>
        </a:bodyPr>
        <a:lstStyle/>
        <a:p>
          <a:pPr marL="0" lvl="0" indent="0" algn="l" defTabSz="1422400">
            <a:lnSpc>
              <a:spcPct val="90000"/>
            </a:lnSpc>
            <a:spcBef>
              <a:spcPct val="0"/>
            </a:spcBef>
            <a:spcAft>
              <a:spcPct val="35000"/>
            </a:spcAft>
            <a:buNone/>
          </a:pPr>
          <a:r>
            <a:rPr lang="en-GB" sz="3200" kern="1200" dirty="0"/>
            <a:t>Post-dualistic</a:t>
          </a:r>
          <a:endParaRPr lang="en-US" sz="3200" kern="1200" dirty="0"/>
        </a:p>
      </dsp:txBody>
      <dsp:txXfrm>
        <a:off x="1419739" y="3075453"/>
        <a:ext cx="5584037" cy="1229211"/>
      </dsp:txXfrm>
    </dsp:sp>
    <dsp:sp modelId="{FF747971-D0C8-4455-B9EC-C933436DEB44}">
      <dsp:nvSpPr>
        <dsp:cNvPr id="0" name=""/>
        <dsp:cNvSpPr/>
      </dsp:nvSpPr>
      <dsp:spPr>
        <a:xfrm>
          <a:off x="0" y="4611968"/>
          <a:ext cx="7003777" cy="12292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163317-FB34-46E5-BDC5-B8115CFBD5DB}">
      <dsp:nvSpPr>
        <dsp:cNvPr id="0" name=""/>
        <dsp:cNvSpPr/>
      </dsp:nvSpPr>
      <dsp:spPr>
        <a:xfrm>
          <a:off x="371836" y="4888540"/>
          <a:ext cx="676066" cy="67606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D473F4A-0825-421D-85A1-479499664630}">
      <dsp:nvSpPr>
        <dsp:cNvPr id="0" name=""/>
        <dsp:cNvSpPr/>
      </dsp:nvSpPr>
      <dsp:spPr>
        <a:xfrm>
          <a:off x="1419739" y="4611968"/>
          <a:ext cx="5584037" cy="12292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092" tIns="130092" rIns="130092" bIns="130092" numCol="1" spcCol="1270" anchor="ctr" anchorCtr="0">
          <a:noAutofit/>
        </a:bodyPr>
        <a:lstStyle/>
        <a:p>
          <a:pPr marL="0" lvl="0" indent="0" algn="l" defTabSz="1422400">
            <a:lnSpc>
              <a:spcPct val="90000"/>
            </a:lnSpc>
            <a:spcBef>
              <a:spcPct val="0"/>
            </a:spcBef>
            <a:spcAft>
              <a:spcPct val="35000"/>
            </a:spcAft>
            <a:buNone/>
          </a:pPr>
          <a:r>
            <a:rPr lang="en-GB" sz="3200" kern="1200" dirty="0"/>
            <a:t>Post-</a:t>
          </a:r>
          <a:r>
            <a:rPr lang="en-GB" sz="3200" kern="1200" dirty="0" err="1"/>
            <a:t>noeticentric</a:t>
          </a:r>
          <a:endParaRPr lang="en-US" sz="3200" kern="1200" dirty="0"/>
        </a:p>
      </dsp:txBody>
      <dsp:txXfrm>
        <a:off x="1419739" y="4611968"/>
        <a:ext cx="5584037" cy="122921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18945C-69AB-4D23-AFB4-2B830E35C54A}" type="datetimeFigureOut">
              <a:rPr lang="en-GB" smtClean="0"/>
              <a:t>02/05/2025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41214E-3AC3-4139-A989-05449A1B71B1}" type="slidenum">
              <a:rPr lang="en-GB" smtClean="0"/>
              <a:t>‹#›</a:t>
            </a:fld>
            <a:endParaRPr lang="en-GB"/>
          </a:p>
        </p:txBody>
      </p:sp>
    </p:spTree>
    <p:extLst>
      <p:ext uri="{BB962C8B-B14F-4D97-AF65-F5344CB8AC3E}">
        <p14:creationId xmlns:p14="http://schemas.microsoft.com/office/powerpoint/2010/main" val="2446571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5/1/2025</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4096334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5/1/2025</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42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5/1/2025</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6492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5/1/2025</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65320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5/1/2025</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121479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5/1/2025</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418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5/1/2025</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6319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5/1/2025</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33311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5/1/2025</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4091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5/1/2025</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60023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5/1/2025</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611583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5/1/2025</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42825306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sv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2748806-3AF5-4078-830A-C1F26BF1B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6" name="Rectangle 25">
            <a:extLst>
              <a:ext uri="{FF2B5EF4-FFF2-40B4-BE49-F238E27FC236}">
                <a16:creationId xmlns:a16="http://schemas.microsoft.com/office/drawing/2014/main" id="{BF991FCB-5132-414C-B377-526F56121B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8" name="Picture 17" descr="A person with a purple background&#10;&#10;AI-generated content may be incorrect.">
            <a:extLst>
              <a:ext uri="{FF2B5EF4-FFF2-40B4-BE49-F238E27FC236}">
                <a16:creationId xmlns:a16="http://schemas.microsoft.com/office/drawing/2014/main" id="{745FBE29-234B-083B-D559-0C157046CC10}"/>
              </a:ext>
            </a:extLst>
          </p:cNvPr>
          <p:cNvPicPr>
            <a:picLocks noChangeAspect="1"/>
          </p:cNvPicPr>
          <p:nvPr/>
        </p:nvPicPr>
        <p:blipFill>
          <a:blip r:embed="rId2">
            <a:alphaModFix/>
          </a:blip>
          <a:srcRect t="8907"/>
          <a:stretch/>
        </p:blipFill>
        <p:spPr>
          <a:xfrm>
            <a:off x="20" y="10"/>
            <a:ext cx="12191980" cy="6857990"/>
          </a:xfrm>
          <a:prstGeom prst="rect">
            <a:avLst/>
          </a:prstGeom>
        </p:spPr>
      </p:pic>
      <p:sp>
        <p:nvSpPr>
          <p:cNvPr id="28" name="Rectangle 27">
            <a:extLst>
              <a:ext uri="{FF2B5EF4-FFF2-40B4-BE49-F238E27FC236}">
                <a16:creationId xmlns:a16="http://schemas.microsoft.com/office/drawing/2014/main" id="{F23DAFF7-4C98-4E0E-8986-198D54B6C1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0" y="0"/>
            <a:ext cx="6858000" cy="6858000"/>
          </a:xfrm>
          <a:prstGeom prst="rect">
            <a:avLst/>
          </a:prstGeom>
          <a:gradFill>
            <a:gsLst>
              <a:gs pos="100000">
                <a:srgbClr val="000000">
                  <a:alpha val="0"/>
                </a:srgbClr>
              </a:gs>
              <a:gs pos="0">
                <a:schemeClr val="tx1"/>
              </a:gs>
              <a:gs pos="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206EA6C-64EF-D4EB-0A14-CC1932FAE5D7}"/>
              </a:ext>
            </a:extLst>
          </p:cNvPr>
          <p:cNvSpPr>
            <a:spLocks noGrp="1"/>
          </p:cNvSpPr>
          <p:nvPr>
            <p:ph type="ctrTitle"/>
          </p:nvPr>
        </p:nvSpPr>
        <p:spPr>
          <a:xfrm>
            <a:off x="1005654" y="565846"/>
            <a:ext cx="4958128" cy="3755144"/>
          </a:xfrm>
        </p:spPr>
        <p:txBody>
          <a:bodyPr anchor="b">
            <a:normAutofit/>
          </a:bodyPr>
          <a:lstStyle/>
          <a:p>
            <a:pPr algn="l">
              <a:lnSpc>
                <a:spcPct val="90000"/>
              </a:lnSpc>
            </a:pPr>
            <a:r>
              <a:rPr lang="en-GB" dirty="0">
                <a:solidFill>
                  <a:srgbClr val="FFFFFF"/>
                </a:solidFill>
              </a:rPr>
              <a:t>Who Am I in Christ; Who Are We as God’s People? Thinking Biblically about Christian Identity</a:t>
            </a:r>
          </a:p>
        </p:txBody>
      </p:sp>
      <p:sp>
        <p:nvSpPr>
          <p:cNvPr id="3" name="Subtitle 2">
            <a:extLst>
              <a:ext uri="{FF2B5EF4-FFF2-40B4-BE49-F238E27FC236}">
                <a16:creationId xmlns:a16="http://schemas.microsoft.com/office/drawing/2014/main" id="{28B71777-C10C-AB16-8705-92AFD309E14D}"/>
              </a:ext>
            </a:extLst>
          </p:cNvPr>
          <p:cNvSpPr>
            <a:spLocks noGrp="1"/>
          </p:cNvSpPr>
          <p:nvPr>
            <p:ph type="subTitle" idx="1"/>
          </p:nvPr>
        </p:nvSpPr>
        <p:spPr>
          <a:xfrm>
            <a:off x="1005654" y="4456143"/>
            <a:ext cx="5745102" cy="1765055"/>
          </a:xfrm>
        </p:spPr>
        <p:txBody>
          <a:bodyPr anchor="t">
            <a:normAutofit/>
          </a:bodyPr>
          <a:lstStyle/>
          <a:p>
            <a:pPr algn="l"/>
            <a:r>
              <a:rPr lang="en-GB" sz="2800" b="1" i="1" dirty="0">
                <a:solidFill>
                  <a:srgbClr val="FFFFFF"/>
                </a:solidFill>
              </a:rPr>
              <a:t>Yesterday, Today and Forever: Christian Identity and the Future of Spirituality</a:t>
            </a:r>
          </a:p>
        </p:txBody>
      </p:sp>
    </p:spTree>
    <p:extLst>
      <p:ext uri="{BB962C8B-B14F-4D97-AF65-F5344CB8AC3E}">
        <p14:creationId xmlns:p14="http://schemas.microsoft.com/office/powerpoint/2010/main" val="4176298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07455B9-FEC0-E853-E5C6-42E12E0D8966}"/>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33F26EC-87E6-01B5-52D6-009DED7AE4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42EEC1E1-E418-CC93-D218-2E683A84D4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15276193-DDC4-AAD6-034E-59C868050B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5" name="Picture 14">
              <a:extLst>
                <a:ext uri="{FF2B5EF4-FFF2-40B4-BE49-F238E27FC236}">
                  <a16:creationId xmlns:a16="http://schemas.microsoft.com/office/drawing/2014/main" id="{AAC63996-EEC7-8146-2B5C-AD7C7DDD8F72}"/>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6" name="Picture 15">
              <a:extLst>
                <a:ext uri="{FF2B5EF4-FFF2-40B4-BE49-F238E27FC236}">
                  <a16:creationId xmlns:a16="http://schemas.microsoft.com/office/drawing/2014/main" id="{B71A4840-1DC9-683F-9D44-5BF37D7307F7}"/>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6AF574F9-F005-CC09-DB07-47591A7839D9}"/>
              </a:ext>
            </a:extLst>
          </p:cNvPr>
          <p:cNvSpPr>
            <a:spLocks noGrp="1"/>
          </p:cNvSpPr>
          <p:nvPr>
            <p:ph type="title"/>
          </p:nvPr>
        </p:nvSpPr>
        <p:spPr>
          <a:xfrm>
            <a:off x="5271911" y="1"/>
            <a:ext cx="6917041" cy="1377244"/>
          </a:xfrm>
        </p:spPr>
        <p:txBody>
          <a:bodyPr>
            <a:normAutofit fontScale="90000"/>
          </a:bodyPr>
          <a:lstStyle/>
          <a:p>
            <a:r>
              <a:rPr lang="en-GB" dirty="0"/>
              <a:t>Ephesians 2:8–10 (My Translation)</a:t>
            </a:r>
          </a:p>
        </p:txBody>
      </p:sp>
      <p:pic>
        <p:nvPicPr>
          <p:cNvPr id="7" name="Graphic 6" descr="World">
            <a:extLst>
              <a:ext uri="{FF2B5EF4-FFF2-40B4-BE49-F238E27FC236}">
                <a16:creationId xmlns:a16="http://schemas.microsoft.com/office/drawing/2014/main" id="{70A81C2C-D497-38D0-7D19-4BBA228765C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1109972"/>
            <a:ext cx="4538133" cy="4724400"/>
          </a:xfrm>
          <a:prstGeom prst="rect">
            <a:avLst/>
          </a:prstGeom>
        </p:spPr>
      </p:pic>
      <p:sp>
        <p:nvSpPr>
          <p:cNvPr id="3" name="Content Placeholder 2">
            <a:extLst>
              <a:ext uri="{FF2B5EF4-FFF2-40B4-BE49-F238E27FC236}">
                <a16:creationId xmlns:a16="http://schemas.microsoft.com/office/drawing/2014/main" id="{F2CA1AE4-7621-D936-661E-EB6FB375B5CC}"/>
              </a:ext>
            </a:extLst>
          </p:cNvPr>
          <p:cNvSpPr>
            <a:spLocks noGrp="1"/>
          </p:cNvSpPr>
          <p:nvPr>
            <p:ph idx="1"/>
          </p:nvPr>
        </p:nvSpPr>
        <p:spPr>
          <a:xfrm>
            <a:off x="4933244" y="1806222"/>
            <a:ext cx="7255708" cy="5051777"/>
          </a:xfrm>
        </p:spPr>
        <p:txBody>
          <a:bodyPr>
            <a:normAutofit/>
          </a:bodyPr>
          <a:lstStyle/>
          <a:p>
            <a:r>
              <a:rPr lang="en-GB" sz="3200" dirty="0"/>
              <a:t>For by grace, you are those having been saved through faith – and this does not originate from you – it is God’s gift; not from works, so that no one dares to brag. We are his craftsmanship, having been created in Messiah Jesus for good works, which God pre-prepared in order that we might walk in them. </a:t>
            </a:r>
          </a:p>
        </p:txBody>
      </p:sp>
    </p:spTree>
    <p:extLst>
      <p:ext uri="{BB962C8B-B14F-4D97-AF65-F5344CB8AC3E}">
        <p14:creationId xmlns:p14="http://schemas.microsoft.com/office/powerpoint/2010/main" val="3906992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1736B-84BF-5232-EB6D-6984592C806E}"/>
              </a:ext>
            </a:extLst>
          </p:cNvPr>
          <p:cNvSpPr>
            <a:spLocks noGrp="1"/>
          </p:cNvSpPr>
          <p:nvPr>
            <p:ph type="title"/>
          </p:nvPr>
        </p:nvSpPr>
        <p:spPr/>
        <p:txBody>
          <a:bodyPr>
            <a:normAutofit fontScale="90000"/>
          </a:bodyPr>
          <a:lstStyle/>
          <a:p>
            <a:r>
              <a:rPr lang="en-GB" dirty="0"/>
              <a:t>Dietrich Bonhoeffer, </a:t>
            </a:r>
            <a:r>
              <a:rPr lang="en-GB" i="1" dirty="0"/>
              <a:t>Life Together: The Classic Exploration of Christian Community</a:t>
            </a:r>
          </a:p>
        </p:txBody>
      </p:sp>
      <p:sp>
        <p:nvSpPr>
          <p:cNvPr id="3" name="Content Placeholder 2">
            <a:extLst>
              <a:ext uri="{FF2B5EF4-FFF2-40B4-BE49-F238E27FC236}">
                <a16:creationId xmlns:a16="http://schemas.microsoft.com/office/drawing/2014/main" id="{6493BF87-F35D-DE7B-7D77-A28B64D7557C}"/>
              </a:ext>
            </a:extLst>
          </p:cNvPr>
          <p:cNvSpPr>
            <a:spLocks noGrp="1"/>
          </p:cNvSpPr>
          <p:nvPr>
            <p:ph idx="1"/>
          </p:nvPr>
        </p:nvSpPr>
        <p:spPr>
          <a:xfrm>
            <a:off x="458694" y="1949450"/>
            <a:ext cx="11274612" cy="4908550"/>
          </a:xfrm>
        </p:spPr>
        <p:txBody>
          <a:bodyPr>
            <a:normAutofit fontScale="92500"/>
          </a:bodyPr>
          <a:lstStyle/>
          <a:p>
            <a:r>
              <a:rPr lang="en-GB" sz="3600" b="0" i="0" dirty="0">
                <a:solidFill>
                  <a:srgbClr val="181818"/>
                </a:solidFill>
                <a:effectLst/>
                <a:latin typeface="Merriweather" panose="00000500000000000000" pitchFamily="2" charset="0"/>
              </a:rPr>
              <a:t>“A Christian fellowship lives and exists by the intercession of its members for one another, or it collapses. I can no longer condemn or hate a brother for whom I pray, no matter how much trouble he causes me. His face, that hitherto may have been strange and intolerable to me, is transformed in intercession into the countenance of a brother for whom Christ died, the face of a forgiven sinner.”</a:t>
            </a:r>
            <a:endParaRPr lang="en-GB" sz="3600" dirty="0"/>
          </a:p>
        </p:txBody>
      </p:sp>
    </p:spTree>
    <p:extLst>
      <p:ext uri="{BB962C8B-B14F-4D97-AF65-F5344CB8AC3E}">
        <p14:creationId xmlns:p14="http://schemas.microsoft.com/office/powerpoint/2010/main" val="2331574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8381A-37D8-BA5E-4934-0B2E7054AC17}"/>
              </a:ext>
            </a:extLst>
          </p:cNvPr>
          <p:cNvSpPr>
            <a:spLocks noGrp="1"/>
          </p:cNvSpPr>
          <p:nvPr>
            <p:ph type="title"/>
          </p:nvPr>
        </p:nvSpPr>
        <p:spPr/>
        <p:txBody>
          <a:bodyPr/>
          <a:lstStyle/>
          <a:p>
            <a:r>
              <a:rPr lang="en-GB" dirty="0"/>
              <a:t>		Reflection Questions</a:t>
            </a:r>
          </a:p>
        </p:txBody>
      </p:sp>
      <p:sp>
        <p:nvSpPr>
          <p:cNvPr id="3" name="Content Placeholder 2">
            <a:extLst>
              <a:ext uri="{FF2B5EF4-FFF2-40B4-BE49-F238E27FC236}">
                <a16:creationId xmlns:a16="http://schemas.microsoft.com/office/drawing/2014/main" id="{6DFD42D7-3AFE-B002-8E92-5F4A7AC2C0C2}"/>
              </a:ext>
            </a:extLst>
          </p:cNvPr>
          <p:cNvSpPr>
            <a:spLocks noGrp="1"/>
          </p:cNvSpPr>
          <p:nvPr>
            <p:ph idx="1"/>
          </p:nvPr>
        </p:nvSpPr>
        <p:spPr>
          <a:xfrm>
            <a:off x="458694" y="1949450"/>
            <a:ext cx="11274612" cy="4908550"/>
          </a:xfrm>
        </p:spPr>
        <p:txBody>
          <a:bodyPr>
            <a:normAutofit/>
          </a:bodyPr>
          <a:lstStyle/>
          <a:p>
            <a:r>
              <a:rPr lang="en-GB" sz="3600" dirty="0"/>
              <a:t>1.	Where have you sensed tension in your experience which you need to navigate?</a:t>
            </a:r>
          </a:p>
          <a:p>
            <a:r>
              <a:rPr lang="en-GB" sz="3600" dirty="0"/>
              <a:t>2.	What do you think it means for you to be embedded in the world?</a:t>
            </a:r>
          </a:p>
          <a:p>
            <a:r>
              <a:rPr lang="en-GB" sz="3600" dirty="0"/>
              <a:t>3.	Are there any ways you think you might need to rethink your concept of mission?</a:t>
            </a:r>
          </a:p>
        </p:txBody>
      </p:sp>
    </p:spTree>
    <p:extLst>
      <p:ext uri="{BB962C8B-B14F-4D97-AF65-F5344CB8AC3E}">
        <p14:creationId xmlns:p14="http://schemas.microsoft.com/office/powerpoint/2010/main" val="3906302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7" name="Rectangle 16">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8" name="Group 17">
            <a:extLst>
              <a:ext uri="{FF2B5EF4-FFF2-40B4-BE49-F238E27FC236}">
                <a16:creationId xmlns:a16="http://schemas.microsoft.com/office/drawing/2014/main" id="{7AB7BDB5-BE0D-446B-AA57-16A1D859E5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3048" y="1"/>
            <a:ext cx="5236971" cy="6858000"/>
            <a:chOff x="20829" y="1"/>
            <a:chExt cx="5236971" cy="6857999"/>
          </a:xfrm>
        </p:grpSpPr>
        <p:pic>
          <p:nvPicPr>
            <p:cNvPr id="14" name="Picture 13">
              <a:extLst>
                <a:ext uri="{FF2B5EF4-FFF2-40B4-BE49-F238E27FC236}">
                  <a16:creationId xmlns:a16="http://schemas.microsoft.com/office/drawing/2014/main" id="{8908FD00-E296-493C-89F7-EE7DB15D200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15" name="Picture 14">
              <a:extLst>
                <a:ext uri="{FF2B5EF4-FFF2-40B4-BE49-F238E27FC236}">
                  <a16:creationId xmlns:a16="http://schemas.microsoft.com/office/drawing/2014/main" id="{0E9000E1-E55C-4724-B0E8-CC588826F51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 name="Title 1">
            <a:extLst>
              <a:ext uri="{FF2B5EF4-FFF2-40B4-BE49-F238E27FC236}">
                <a16:creationId xmlns:a16="http://schemas.microsoft.com/office/drawing/2014/main" id="{85DDE6C3-2715-120F-2698-F17682A07070}"/>
              </a:ext>
            </a:extLst>
          </p:cNvPr>
          <p:cNvSpPr>
            <a:spLocks noGrp="1"/>
          </p:cNvSpPr>
          <p:nvPr>
            <p:ph type="title"/>
          </p:nvPr>
        </p:nvSpPr>
        <p:spPr>
          <a:xfrm>
            <a:off x="1" y="559813"/>
            <a:ext cx="4191000" cy="5577934"/>
          </a:xfrm>
        </p:spPr>
        <p:txBody>
          <a:bodyPr>
            <a:normAutofit/>
          </a:bodyPr>
          <a:lstStyle/>
          <a:p>
            <a:r>
              <a:rPr lang="en-GB" sz="4800" dirty="0"/>
              <a:t>Stanley Grenz: A Postmodern Gospel?</a:t>
            </a:r>
          </a:p>
        </p:txBody>
      </p:sp>
      <p:graphicFrame>
        <p:nvGraphicFramePr>
          <p:cNvPr id="19" name="Content Placeholder 2">
            <a:extLst>
              <a:ext uri="{FF2B5EF4-FFF2-40B4-BE49-F238E27FC236}">
                <a16:creationId xmlns:a16="http://schemas.microsoft.com/office/drawing/2014/main" id="{ED8EF517-8533-3A37-0E16-881B6A2C7711}"/>
              </a:ext>
            </a:extLst>
          </p:cNvPr>
          <p:cNvGraphicFramePr>
            <a:graphicFrameLocks noGrp="1"/>
          </p:cNvGraphicFramePr>
          <p:nvPr>
            <p:ph idx="1"/>
            <p:extLst>
              <p:ext uri="{D42A27DB-BD31-4B8C-83A1-F6EECF244321}">
                <p14:modId xmlns:p14="http://schemas.microsoft.com/office/powerpoint/2010/main" val="496497533"/>
              </p:ext>
            </p:extLst>
          </p:nvPr>
        </p:nvGraphicFramePr>
        <p:xfrm>
          <a:off x="4807223" y="457200"/>
          <a:ext cx="7003777" cy="5843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41192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8" name="Rectangle 17">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9" name="Rectangle 18">
            <a:extLst>
              <a:ext uri="{FF2B5EF4-FFF2-40B4-BE49-F238E27FC236}">
                <a16:creationId xmlns:a16="http://schemas.microsoft.com/office/drawing/2014/main" id="{027CAEDE-D92D-4745-8749-71019415A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6A0ABFF7-3293-4EAC-9426-EBDCAA34D5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flipV="1">
            <a:off x="0" y="5080"/>
            <a:ext cx="3464215" cy="4598234"/>
            <a:chOff x="8059620" y="41922"/>
            <a:chExt cx="3997615" cy="6816077"/>
          </a:xfrm>
        </p:grpSpPr>
        <p:pic>
          <p:nvPicPr>
            <p:cNvPr id="15" name="Picture 14">
              <a:extLst>
                <a:ext uri="{FF2B5EF4-FFF2-40B4-BE49-F238E27FC236}">
                  <a16:creationId xmlns:a16="http://schemas.microsoft.com/office/drawing/2014/main" id="{FB475375-4F9B-4D93-8769-B42BB7F4470F}"/>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alphaModFix amt="10000"/>
              <a:extLst>
                <a:ext uri="{28A0092B-C50C-407E-A947-70E740481C1C}">
                  <a14:useLocalDpi xmlns:a14="http://schemas.microsoft.com/office/drawing/2010/main" val="0"/>
                </a:ext>
              </a:extLst>
            </a:blip>
            <a:srcRect l="22818" b="17291"/>
            <a:stretch/>
          </p:blipFill>
          <p:spPr>
            <a:xfrm flipH="1">
              <a:off x="8059620" y="1345934"/>
              <a:ext cx="3997615" cy="5512065"/>
            </a:xfrm>
            <a:prstGeom prst="rect">
              <a:avLst/>
            </a:prstGeom>
          </p:spPr>
        </p:pic>
        <p:pic>
          <p:nvPicPr>
            <p:cNvPr id="16" name="Picture 15">
              <a:extLst>
                <a:ext uri="{FF2B5EF4-FFF2-40B4-BE49-F238E27FC236}">
                  <a16:creationId xmlns:a16="http://schemas.microsoft.com/office/drawing/2014/main" id="{6074A43D-E1B2-4563-8D84-A962E8ABE79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alphaModFix amt="16000"/>
              <a:extLst>
                <a:ext uri="{28A0092B-C50C-407E-A947-70E740481C1C}">
                  <a14:useLocalDpi xmlns:a14="http://schemas.microsoft.com/office/drawing/2010/main" val="0"/>
                </a:ext>
              </a:extLst>
            </a:blip>
            <a:srcRect r="40690"/>
            <a:stretch/>
          </p:blipFill>
          <p:spPr>
            <a:xfrm>
              <a:off x="8915400" y="41922"/>
              <a:ext cx="3141835" cy="6816077"/>
            </a:xfrm>
            <a:prstGeom prst="rect">
              <a:avLst/>
            </a:prstGeom>
          </p:spPr>
        </p:pic>
      </p:grpSp>
      <p:sp>
        <p:nvSpPr>
          <p:cNvPr id="2" name="Title 1">
            <a:extLst>
              <a:ext uri="{FF2B5EF4-FFF2-40B4-BE49-F238E27FC236}">
                <a16:creationId xmlns:a16="http://schemas.microsoft.com/office/drawing/2014/main" id="{4E56A629-D3A4-8F66-016D-3282051E24DC}"/>
              </a:ext>
            </a:extLst>
          </p:cNvPr>
          <p:cNvSpPr>
            <a:spLocks noGrp="1"/>
          </p:cNvSpPr>
          <p:nvPr>
            <p:ph type="title"/>
          </p:nvPr>
        </p:nvSpPr>
        <p:spPr>
          <a:xfrm>
            <a:off x="838201" y="559813"/>
            <a:ext cx="4876800" cy="5577934"/>
          </a:xfrm>
        </p:spPr>
        <p:txBody>
          <a:bodyPr anchor="ctr">
            <a:normAutofit/>
          </a:bodyPr>
          <a:lstStyle/>
          <a:p>
            <a:r>
              <a:rPr lang="en-GB" dirty="0">
                <a:solidFill>
                  <a:srgbClr val="FFFFFF"/>
                </a:solidFill>
              </a:rPr>
              <a:t>				Richard Rohr</a:t>
            </a:r>
          </a:p>
        </p:txBody>
      </p:sp>
      <p:sp>
        <p:nvSpPr>
          <p:cNvPr id="3" name="Content Placeholder 2">
            <a:extLst>
              <a:ext uri="{FF2B5EF4-FFF2-40B4-BE49-F238E27FC236}">
                <a16:creationId xmlns:a16="http://schemas.microsoft.com/office/drawing/2014/main" id="{EE8415FC-4A0D-80D2-140E-0F0335F09D25}"/>
              </a:ext>
            </a:extLst>
          </p:cNvPr>
          <p:cNvSpPr>
            <a:spLocks noGrp="1"/>
          </p:cNvSpPr>
          <p:nvPr>
            <p:ph idx="1"/>
          </p:nvPr>
        </p:nvSpPr>
        <p:spPr>
          <a:xfrm>
            <a:off x="6092952" y="0"/>
            <a:ext cx="6096000" cy="6857999"/>
          </a:xfrm>
        </p:spPr>
        <p:txBody>
          <a:bodyPr anchor="ctr">
            <a:normAutofit/>
          </a:bodyPr>
          <a:lstStyle/>
          <a:p>
            <a:r>
              <a:rPr lang="en-GB" dirty="0"/>
              <a:t>Christianity is a lifestyle-a way of being in the world that is simple, non-violent, shared, and Loving. However, we made it into an established “religion” (and all that goes with that) and avoided the lifestyle change itself. One could be warlike, greedy, racist, selfish, and vain in most of Christian history, and still believe that Jesus is one’s “personal lord and saviour” ....the world has no time for that silliness anymore. The suffering on earth is too great. </a:t>
            </a:r>
          </a:p>
        </p:txBody>
      </p:sp>
    </p:spTree>
    <p:extLst>
      <p:ext uri="{BB962C8B-B14F-4D97-AF65-F5344CB8AC3E}">
        <p14:creationId xmlns:p14="http://schemas.microsoft.com/office/powerpoint/2010/main" val="1991009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7462BFBC-0E19-4E6F-B0C7-CD5C519BC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2" name="Group 11">
            <a:extLst>
              <a:ext uri="{FF2B5EF4-FFF2-40B4-BE49-F238E27FC236}">
                <a16:creationId xmlns:a16="http://schemas.microsoft.com/office/drawing/2014/main" id="{E90735E0-CE0A-4DAB-A8DA-5FC6739BFB9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7724071" cy="6858000"/>
            <a:chOff x="4464881" y="0"/>
            <a:chExt cx="7724071" cy="6858000"/>
          </a:xfrm>
        </p:grpSpPr>
        <p:pic>
          <p:nvPicPr>
            <p:cNvPr id="13" name="Picture 12">
              <a:extLst>
                <a:ext uri="{FF2B5EF4-FFF2-40B4-BE49-F238E27FC236}">
                  <a16:creationId xmlns:a16="http://schemas.microsoft.com/office/drawing/2014/main" id="{997EB623-F40E-4D11-8B7D-2C6C93477B5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21" name="Picture 20">
              <a:extLst>
                <a:ext uri="{FF2B5EF4-FFF2-40B4-BE49-F238E27FC236}">
                  <a16:creationId xmlns:a16="http://schemas.microsoft.com/office/drawing/2014/main" id="{09E03346-FEF6-4EAC-BEF4-22AF5A5DA324}"/>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16" name="Rectangle 15">
            <a:extLst>
              <a:ext uri="{FF2B5EF4-FFF2-40B4-BE49-F238E27FC236}">
                <a16:creationId xmlns:a16="http://schemas.microsoft.com/office/drawing/2014/main" id="{B453545A-B2D3-41EE-A91C-DBF43402DD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B12942-7B39-FEFE-3660-1AB41B452502}"/>
              </a:ext>
            </a:extLst>
          </p:cNvPr>
          <p:cNvSpPr>
            <a:spLocks noGrp="1"/>
          </p:cNvSpPr>
          <p:nvPr>
            <p:ph type="title"/>
          </p:nvPr>
        </p:nvSpPr>
        <p:spPr>
          <a:xfrm>
            <a:off x="684277" y="685800"/>
            <a:ext cx="3458745" cy="5486400"/>
          </a:xfrm>
        </p:spPr>
        <p:txBody>
          <a:bodyPr anchor="ctr">
            <a:normAutofit/>
          </a:bodyPr>
          <a:lstStyle/>
          <a:p>
            <a:r>
              <a:rPr lang="en-GB" sz="3600" dirty="0"/>
              <a:t>From Dionysius’ Easter Letter </a:t>
            </a:r>
          </a:p>
        </p:txBody>
      </p:sp>
      <p:sp>
        <p:nvSpPr>
          <p:cNvPr id="3" name="Content Placeholder 2">
            <a:extLst>
              <a:ext uri="{FF2B5EF4-FFF2-40B4-BE49-F238E27FC236}">
                <a16:creationId xmlns:a16="http://schemas.microsoft.com/office/drawing/2014/main" id="{17698348-3EB4-0D77-2D15-9BEB207BC584}"/>
              </a:ext>
            </a:extLst>
          </p:cNvPr>
          <p:cNvSpPr>
            <a:spLocks noGrp="1"/>
          </p:cNvSpPr>
          <p:nvPr>
            <p:ph idx="1"/>
          </p:nvPr>
        </p:nvSpPr>
        <p:spPr>
          <a:xfrm>
            <a:off x="4143022" y="685800"/>
            <a:ext cx="7361653" cy="5486400"/>
          </a:xfrm>
        </p:spPr>
        <p:txBody>
          <a:bodyPr anchor="ctr">
            <a:normAutofit lnSpcReduction="10000"/>
          </a:bodyPr>
          <a:lstStyle/>
          <a:p>
            <a:pPr>
              <a:lnSpc>
                <a:spcPct val="100000"/>
              </a:lnSpc>
            </a:pPr>
            <a:r>
              <a:rPr lang="en-GB" sz="2400" dirty="0"/>
              <a:t>Most of Christians showed unbounded love and loyalty, never sparing themselves and thinking only of one another. Heedless of danger, they took charge of the sick, attending to their every need and ministering to them in Christ, and with them departed this life serenely happy; for they were infected by others with the disease, drawing on themselves the sickness of their neighbours and cheerfully accepting their pains. Many, in nursing and curing others, transferred their death to themselves and died in their stead…. The best of brothers lost their lives in this manner, a number of presbyters, deacons, and laymen winning high commendation so that death in this form, the result of great piety and strong faith, seems in every way the equal of martyrdom.</a:t>
            </a:r>
          </a:p>
        </p:txBody>
      </p:sp>
    </p:spTree>
    <p:extLst>
      <p:ext uri="{BB962C8B-B14F-4D97-AF65-F5344CB8AC3E}">
        <p14:creationId xmlns:p14="http://schemas.microsoft.com/office/powerpoint/2010/main" val="225461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82CBAB-5EAB-0C9A-E462-A00CD867B8B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C74FA6-B1A9-6366-4F46-FDD32D952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0" name="Rectangle 9">
            <a:extLst>
              <a:ext uri="{FF2B5EF4-FFF2-40B4-BE49-F238E27FC236}">
                <a16:creationId xmlns:a16="http://schemas.microsoft.com/office/drawing/2014/main" id="{29A99D4E-D661-D7D6-C112-E7B0B2985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grpSp>
        <p:nvGrpSpPr>
          <p:cNvPr id="12" name="Group 11">
            <a:extLst>
              <a:ext uri="{FF2B5EF4-FFF2-40B4-BE49-F238E27FC236}">
                <a16:creationId xmlns:a16="http://schemas.microsoft.com/office/drawing/2014/main" id="{F1D09626-E146-6D81-0F1D-306CF15A37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7724071" cy="6858000"/>
            <a:chOff x="4464881" y="0"/>
            <a:chExt cx="7724071" cy="6858000"/>
          </a:xfrm>
        </p:grpSpPr>
        <p:pic>
          <p:nvPicPr>
            <p:cNvPr id="13" name="Picture 12">
              <a:extLst>
                <a:ext uri="{FF2B5EF4-FFF2-40B4-BE49-F238E27FC236}">
                  <a16:creationId xmlns:a16="http://schemas.microsoft.com/office/drawing/2014/main" id="{B236238E-4931-D965-FE84-1E8BBCE55BA2}"/>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21" name="Picture 20">
              <a:extLst>
                <a:ext uri="{FF2B5EF4-FFF2-40B4-BE49-F238E27FC236}">
                  <a16:creationId xmlns:a16="http://schemas.microsoft.com/office/drawing/2014/main" id="{1C756FFB-C7CF-07F6-5F3C-B94DDB3D64B4}"/>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16" name="Rectangle 15">
            <a:extLst>
              <a:ext uri="{FF2B5EF4-FFF2-40B4-BE49-F238E27FC236}">
                <a16:creationId xmlns:a16="http://schemas.microsoft.com/office/drawing/2014/main" id="{089300B4-98AA-5BB2-29AC-CEAE78F24E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424F5C-DEC4-3A6A-82D7-46B61DC5AD4F}"/>
              </a:ext>
            </a:extLst>
          </p:cNvPr>
          <p:cNvSpPr>
            <a:spLocks noGrp="1"/>
          </p:cNvSpPr>
          <p:nvPr>
            <p:ph type="title"/>
          </p:nvPr>
        </p:nvSpPr>
        <p:spPr>
          <a:xfrm>
            <a:off x="684277" y="685799"/>
            <a:ext cx="3458745" cy="5486399"/>
          </a:xfrm>
        </p:spPr>
        <p:txBody>
          <a:bodyPr anchor="ctr">
            <a:normAutofit/>
          </a:bodyPr>
          <a:lstStyle/>
          <a:p>
            <a:r>
              <a:rPr lang="en-GB" sz="3600" dirty="0"/>
              <a:t>From emperor Julian's letter to a Galatian (pagan) high priest </a:t>
            </a:r>
          </a:p>
        </p:txBody>
      </p:sp>
      <p:sp>
        <p:nvSpPr>
          <p:cNvPr id="3" name="Content Placeholder 2">
            <a:extLst>
              <a:ext uri="{FF2B5EF4-FFF2-40B4-BE49-F238E27FC236}">
                <a16:creationId xmlns:a16="http://schemas.microsoft.com/office/drawing/2014/main" id="{1A57DF24-F804-8351-FC84-F3167F10E956}"/>
              </a:ext>
            </a:extLst>
          </p:cNvPr>
          <p:cNvSpPr>
            <a:spLocks noGrp="1"/>
          </p:cNvSpPr>
          <p:nvPr>
            <p:ph idx="1"/>
          </p:nvPr>
        </p:nvSpPr>
        <p:spPr>
          <a:xfrm>
            <a:off x="4143022" y="685800"/>
            <a:ext cx="7361653" cy="5486400"/>
          </a:xfrm>
        </p:spPr>
        <p:txBody>
          <a:bodyPr anchor="ctr">
            <a:normAutofit/>
          </a:bodyPr>
          <a:lstStyle/>
          <a:p>
            <a:pPr>
              <a:lnSpc>
                <a:spcPct val="100000"/>
              </a:lnSpc>
            </a:pPr>
            <a:r>
              <a:rPr lang="en-GB" sz="3200" dirty="0"/>
              <a:t>The recent Christian growth was caused by their moral character, even if pretended, and by their benevolence toward strangers and care for the graves of the dead. These impious Galileans (Christians) support not only their poor, but ours as well, everyone can see that our people lack aid from us.</a:t>
            </a:r>
          </a:p>
        </p:txBody>
      </p:sp>
    </p:spTree>
    <p:extLst>
      <p:ext uri="{BB962C8B-B14F-4D97-AF65-F5344CB8AC3E}">
        <p14:creationId xmlns:p14="http://schemas.microsoft.com/office/powerpoint/2010/main" val="3930969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8D6FD602-3113-4FC4-982F-15099614D2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5" name="Picture 14">
              <a:extLst>
                <a:ext uri="{FF2B5EF4-FFF2-40B4-BE49-F238E27FC236}">
                  <a16:creationId xmlns:a16="http://schemas.microsoft.com/office/drawing/2014/main" id="{8B8C81AF-BEDB-486F-AB26-181C63BF140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6" name="Picture 15">
              <a:extLst>
                <a:ext uri="{FF2B5EF4-FFF2-40B4-BE49-F238E27FC236}">
                  <a16:creationId xmlns:a16="http://schemas.microsoft.com/office/drawing/2014/main" id="{E08D8EF1-80CA-4FAD-BD38-F379CECC367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C18888AB-BF23-028F-1281-068C729AE918}"/>
              </a:ext>
            </a:extLst>
          </p:cNvPr>
          <p:cNvSpPr>
            <a:spLocks noGrp="1"/>
          </p:cNvSpPr>
          <p:nvPr>
            <p:ph type="title"/>
          </p:nvPr>
        </p:nvSpPr>
        <p:spPr>
          <a:xfrm>
            <a:off x="5638800" y="586992"/>
            <a:ext cx="5867400" cy="1664573"/>
          </a:xfrm>
        </p:spPr>
        <p:txBody>
          <a:bodyPr>
            <a:normAutofit/>
          </a:bodyPr>
          <a:lstStyle/>
          <a:p>
            <a:r>
              <a:rPr lang="en-GB" dirty="0"/>
              <a:t>Defining “Mission”</a:t>
            </a:r>
          </a:p>
        </p:txBody>
      </p:sp>
      <p:pic>
        <p:nvPicPr>
          <p:cNvPr id="7" name="Graphic 6" descr="Lecturer">
            <a:extLst>
              <a:ext uri="{FF2B5EF4-FFF2-40B4-BE49-F238E27FC236}">
                <a16:creationId xmlns:a16="http://schemas.microsoft.com/office/drawing/2014/main" id="{1B26A81A-D368-C138-EF91-67A66B1E51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1109972"/>
            <a:ext cx="4165600" cy="4724400"/>
          </a:xfrm>
          <a:prstGeom prst="rect">
            <a:avLst/>
          </a:prstGeom>
        </p:spPr>
      </p:pic>
      <p:sp>
        <p:nvSpPr>
          <p:cNvPr id="3" name="Content Placeholder 2">
            <a:extLst>
              <a:ext uri="{FF2B5EF4-FFF2-40B4-BE49-F238E27FC236}">
                <a16:creationId xmlns:a16="http://schemas.microsoft.com/office/drawing/2014/main" id="{3D0374AF-B3AB-8866-BB28-8D891F8F1D5A}"/>
              </a:ext>
            </a:extLst>
          </p:cNvPr>
          <p:cNvSpPr>
            <a:spLocks noGrp="1"/>
          </p:cNvSpPr>
          <p:nvPr>
            <p:ph idx="1"/>
          </p:nvPr>
        </p:nvSpPr>
        <p:spPr>
          <a:xfrm>
            <a:off x="4526844" y="2411652"/>
            <a:ext cx="7662108" cy="4446347"/>
          </a:xfrm>
        </p:spPr>
        <p:txBody>
          <a:bodyPr>
            <a:normAutofit fontScale="92500"/>
          </a:bodyPr>
          <a:lstStyle/>
          <a:p>
            <a:r>
              <a:rPr lang="en-GB" sz="3200" dirty="0"/>
              <a:t>“Our committed participation as God’s people, at God’s invitation and command, in God’s own mission within the history of the world for the redemption of God’s creation” [Christopher J. H. Wright, </a:t>
            </a:r>
            <a:r>
              <a:rPr lang="en-GB" sz="3200" i="1" dirty="0"/>
              <a:t>The Mission of God: Unlocking the Bible’s Grand Narrative </a:t>
            </a:r>
            <a:r>
              <a:rPr lang="en-GB" sz="3200" dirty="0"/>
              <a:t>(Downers Grove: InterVarsity Press, 2006), 22–23].</a:t>
            </a:r>
          </a:p>
        </p:txBody>
      </p:sp>
    </p:spTree>
    <p:extLst>
      <p:ext uri="{BB962C8B-B14F-4D97-AF65-F5344CB8AC3E}">
        <p14:creationId xmlns:p14="http://schemas.microsoft.com/office/powerpoint/2010/main" val="3745246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20A60-4712-4DA7-8886-662086C1BB8B}"/>
              </a:ext>
            </a:extLst>
          </p:cNvPr>
          <p:cNvSpPr>
            <a:spLocks noGrp="1"/>
          </p:cNvSpPr>
          <p:nvPr>
            <p:ph type="title"/>
          </p:nvPr>
        </p:nvSpPr>
        <p:spPr>
          <a:xfrm>
            <a:off x="458694" y="0"/>
            <a:ext cx="10895106" cy="824089"/>
          </a:xfrm>
        </p:spPr>
        <p:txBody>
          <a:bodyPr/>
          <a:lstStyle/>
          <a:p>
            <a:r>
              <a:rPr lang="en-GB" dirty="0"/>
              <a:t>The Mission Creates the Church</a:t>
            </a:r>
          </a:p>
        </p:txBody>
      </p:sp>
      <p:sp>
        <p:nvSpPr>
          <p:cNvPr id="3" name="Content Placeholder 2">
            <a:extLst>
              <a:ext uri="{FF2B5EF4-FFF2-40B4-BE49-F238E27FC236}">
                <a16:creationId xmlns:a16="http://schemas.microsoft.com/office/drawing/2014/main" id="{89651CB6-585E-E09E-6EFC-A3C5379A1759}"/>
              </a:ext>
            </a:extLst>
          </p:cNvPr>
          <p:cNvSpPr>
            <a:spLocks noGrp="1"/>
          </p:cNvSpPr>
          <p:nvPr>
            <p:ph idx="1"/>
          </p:nvPr>
        </p:nvSpPr>
        <p:spPr>
          <a:xfrm>
            <a:off x="0" y="1444978"/>
            <a:ext cx="12192000" cy="5413022"/>
          </a:xfrm>
        </p:spPr>
        <p:txBody>
          <a:bodyPr>
            <a:normAutofit/>
          </a:bodyPr>
          <a:lstStyle/>
          <a:p>
            <a:r>
              <a:rPr lang="en-GB" dirty="0"/>
              <a:t>In a missional ecclesiology, the Church is not a building or an institution but a community of witness, called into being and equipped by God, and sent into the world to testify to and participate in Christ's work. The Church does not have missions; instead, the mission of God creates the Church. </a:t>
            </a:r>
            <a:r>
              <a:rPr lang="en-GB" sz="2000" dirty="0"/>
              <a:t>[Paul Hooker, “What is Missional Ecclesiology”, </a:t>
            </a:r>
            <a:r>
              <a:rPr lang="en-GB" sz="2000" i="1" dirty="0"/>
              <a:t>Northeast Georgia Presbytery</a:t>
            </a:r>
            <a:r>
              <a:rPr lang="en-GB" sz="2000" dirty="0"/>
              <a:t>, (2009)]</a:t>
            </a:r>
          </a:p>
          <a:p>
            <a:r>
              <a:rPr lang="en-GB" dirty="0"/>
              <a:t>What we have to learn… is not that the church ‘has’ a mission, but the very reverse: that the mission of Christ creates its own church. Mission does not come from the church; it is from mission and in the light of mission that the church has to be understood.</a:t>
            </a:r>
            <a:r>
              <a:rPr lang="en-GB" sz="2000" dirty="0"/>
              <a:t> [Jurgen </a:t>
            </a:r>
            <a:r>
              <a:rPr lang="en-GB" sz="2000" dirty="0" err="1"/>
              <a:t>Moltmann</a:t>
            </a:r>
            <a:r>
              <a:rPr lang="en-GB" sz="2000" dirty="0"/>
              <a:t>, </a:t>
            </a:r>
            <a:r>
              <a:rPr lang="en-GB" sz="2000" i="1" dirty="0"/>
              <a:t>The Church in the Power of the Spirit: A Contribution to Messianic Ecclesiology</a:t>
            </a:r>
            <a:r>
              <a:rPr lang="en-GB" sz="2000" dirty="0"/>
              <a:t> (Minneapolis, MN: Fortress Press, 1993), 10]. </a:t>
            </a:r>
            <a:endParaRPr lang="en-GB" dirty="0"/>
          </a:p>
        </p:txBody>
      </p:sp>
    </p:spTree>
    <p:extLst>
      <p:ext uri="{BB962C8B-B14F-4D97-AF65-F5344CB8AC3E}">
        <p14:creationId xmlns:p14="http://schemas.microsoft.com/office/powerpoint/2010/main" val="1082627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8D6FD602-3113-4FC4-982F-15099614D2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5" name="Picture 14">
              <a:extLst>
                <a:ext uri="{FF2B5EF4-FFF2-40B4-BE49-F238E27FC236}">
                  <a16:creationId xmlns:a16="http://schemas.microsoft.com/office/drawing/2014/main" id="{8B8C81AF-BEDB-486F-AB26-181C63BF140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6" name="Picture 15">
              <a:extLst>
                <a:ext uri="{FF2B5EF4-FFF2-40B4-BE49-F238E27FC236}">
                  <a16:creationId xmlns:a16="http://schemas.microsoft.com/office/drawing/2014/main" id="{E08D8EF1-80CA-4FAD-BD38-F379CECC367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44854161-3546-6D27-D9A0-4DA32965063E}"/>
              </a:ext>
            </a:extLst>
          </p:cNvPr>
          <p:cNvSpPr>
            <a:spLocks noGrp="1"/>
          </p:cNvSpPr>
          <p:nvPr>
            <p:ph type="title"/>
          </p:nvPr>
        </p:nvSpPr>
        <p:spPr>
          <a:xfrm>
            <a:off x="5271911" y="1"/>
            <a:ext cx="6917041" cy="1377244"/>
          </a:xfrm>
        </p:spPr>
        <p:txBody>
          <a:bodyPr>
            <a:normAutofit fontScale="90000"/>
          </a:bodyPr>
          <a:lstStyle/>
          <a:p>
            <a:r>
              <a:rPr lang="en-GB" dirty="0"/>
              <a:t>Ephesians 3:8–10 (My Translation)</a:t>
            </a:r>
          </a:p>
        </p:txBody>
      </p:sp>
      <p:pic>
        <p:nvPicPr>
          <p:cNvPr id="7" name="Graphic 6" descr="World">
            <a:extLst>
              <a:ext uri="{FF2B5EF4-FFF2-40B4-BE49-F238E27FC236}">
                <a16:creationId xmlns:a16="http://schemas.microsoft.com/office/drawing/2014/main" id="{97A96507-8684-D30A-F858-41EC8830C85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1109972"/>
            <a:ext cx="4538133" cy="4724400"/>
          </a:xfrm>
          <a:prstGeom prst="rect">
            <a:avLst/>
          </a:prstGeom>
        </p:spPr>
      </p:pic>
      <p:sp>
        <p:nvSpPr>
          <p:cNvPr id="3" name="Content Placeholder 2">
            <a:extLst>
              <a:ext uri="{FF2B5EF4-FFF2-40B4-BE49-F238E27FC236}">
                <a16:creationId xmlns:a16="http://schemas.microsoft.com/office/drawing/2014/main" id="{E2290109-7C1D-09A9-AFB6-556A0F44864E}"/>
              </a:ext>
            </a:extLst>
          </p:cNvPr>
          <p:cNvSpPr>
            <a:spLocks noGrp="1"/>
          </p:cNvSpPr>
          <p:nvPr>
            <p:ph idx="1"/>
          </p:nvPr>
        </p:nvSpPr>
        <p:spPr>
          <a:xfrm>
            <a:off x="4933244" y="1806222"/>
            <a:ext cx="7255708" cy="5051777"/>
          </a:xfrm>
        </p:spPr>
        <p:txBody>
          <a:bodyPr>
            <a:normAutofit lnSpcReduction="10000"/>
          </a:bodyPr>
          <a:lstStyle/>
          <a:p>
            <a:r>
              <a:rPr lang="en-GB" dirty="0"/>
              <a:t>To me, the most insignificant of all the holy people was given this grace, to evangelise the gentiles regarding the fathomless wealth of the Messiah and to bring to light what is the administration of the mystery having been hidden from the ages in God, who created all that is, in order that now, through the assembly, the multifaceted wisdom of God might be known to the ranks of power and unseen forces in the celestial realms.</a:t>
            </a:r>
          </a:p>
        </p:txBody>
      </p:sp>
    </p:spTree>
    <p:extLst>
      <p:ext uri="{BB962C8B-B14F-4D97-AF65-F5344CB8AC3E}">
        <p14:creationId xmlns:p14="http://schemas.microsoft.com/office/powerpoint/2010/main" val="3058347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8F438A-0CBE-CD64-5F14-D3FDB955C18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F92143-E0D7-CA48-4501-4DDB038EA7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50AE3A31-166F-1383-9D08-43FACB4BC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20BE8CC5-3BF4-733D-4326-65F44FE4E7E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5" name="Picture 14">
              <a:extLst>
                <a:ext uri="{FF2B5EF4-FFF2-40B4-BE49-F238E27FC236}">
                  <a16:creationId xmlns:a16="http://schemas.microsoft.com/office/drawing/2014/main" id="{75CF2445-C012-E86B-E751-003C5B6F126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6" name="Picture 15">
              <a:extLst>
                <a:ext uri="{FF2B5EF4-FFF2-40B4-BE49-F238E27FC236}">
                  <a16:creationId xmlns:a16="http://schemas.microsoft.com/office/drawing/2014/main" id="{B125F20E-F1FC-0415-67C4-7C661E28E1A8}"/>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692D615D-0F8D-F578-93A7-C6B119029709}"/>
              </a:ext>
            </a:extLst>
          </p:cNvPr>
          <p:cNvSpPr>
            <a:spLocks noGrp="1"/>
          </p:cNvSpPr>
          <p:nvPr>
            <p:ph type="title"/>
          </p:nvPr>
        </p:nvSpPr>
        <p:spPr>
          <a:xfrm>
            <a:off x="5271911" y="1"/>
            <a:ext cx="6917041" cy="1377244"/>
          </a:xfrm>
        </p:spPr>
        <p:txBody>
          <a:bodyPr>
            <a:normAutofit fontScale="90000"/>
          </a:bodyPr>
          <a:lstStyle/>
          <a:p>
            <a:r>
              <a:rPr lang="en-GB" dirty="0"/>
              <a:t>Ephesians 5:18–21 (My Translation)</a:t>
            </a:r>
          </a:p>
        </p:txBody>
      </p:sp>
      <p:pic>
        <p:nvPicPr>
          <p:cNvPr id="7" name="Graphic 6" descr="World">
            <a:extLst>
              <a:ext uri="{FF2B5EF4-FFF2-40B4-BE49-F238E27FC236}">
                <a16:creationId xmlns:a16="http://schemas.microsoft.com/office/drawing/2014/main" id="{8A8E5862-7BE9-692C-0D79-49A82AB1B5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1109972"/>
            <a:ext cx="4538133" cy="4724400"/>
          </a:xfrm>
          <a:prstGeom prst="rect">
            <a:avLst/>
          </a:prstGeom>
        </p:spPr>
      </p:pic>
      <p:sp>
        <p:nvSpPr>
          <p:cNvPr id="3" name="Content Placeholder 2">
            <a:extLst>
              <a:ext uri="{FF2B5EF4-FFF2-40B4-BE49-F238E27FC236}">
                <a16:creationId xmlns:a16="http://schemas.microsoft.com/office/drawing/2014/main" id="{6AF4C1CA-3DC1-0D51-AD3E-B80018F1EDE8}"/>
              </a:ext>
            </a:extLst>
          </p:cNvPr>
          <p:cNvSpPr>
            <a:spLocks noGrp="1"/>
          </p:cNvSpPr>
          <p:nvPr>
            <p:ph idx="1"/>
          </p:nvPr>
        </p:nvSpPr>
        <p:spPr>
          <a:xfrm>
            <a:off x="4933244" y="1806222"/>
            <a:ext cx="7255708" cy="5051777"/>
          </a:xfrm>
        </p:spPr>
        <p:txBody>
          <a:bodyPr>
            <a:normAutofit/>
          </a:bodyPr>
          <a:lstStyle/>
          <a:p>
            <a:r>
              <a:rPr lang="en-GB" dirty="0"/>
              <a:t>And do not be intoxicated with wine, in which is reckless abandon, but be filled by the Spirit – speaking to one another in psalms and hymns and Spirit-filled songs, singing praises and reciting psalms in your hearts to the Master always giving thanks for everything in the name of our Master Jesus the Messiah, to God the Father, being subordinate to one another in the fear of the Messiah </a:t>
            </a:r>
          </a:p>
        </p:txBody>
      </p:sp>
    </p:spTree>
    <p:extLst>
      <p:ext uri="{BB962C8B-B14F-4D97-AF65-F5344CB8AC3E}">
        <p14:creationId xmlns:p14="http://schemas.microsoft.com/office/powerpoint/2010/main" val="3095006804"/>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2158</TotalTime>
  <Words>988</Words>
  <Application>Microsoft Office PowerPoint</Application>
  <PresentationFormat>Widescreen</PresentationFormat>
  <Paragraphs>30</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Avenir Next LT Pro</vt:lpstr>
      <vt:lpstr>AvenirNext LT Pro Medium</vt:lpstr>
      <vt:lpstr>Merriweather</vt:lpstr>
      <vt:lpstr>Sabon Next LT</vt:lpstr>
      <vt:lpstr>DappledVTI</vt:lpstr>
      <vt:lpstr>Who Am I in Christ; Who Are We as God’s People? Thinking Biblically about Christian Identity</vt:lpstr>
      <vt:lpstr>Stanley Grenz: A Postmodern Gospel?</vt:lpstr>
      <vt:lpstr>    Richard Rohr</vt:lpstr>
      <vt:lpstr>From Dionysius’ Easter Letter </vt:lpstr>
      <vt:lpstr>From emperor Julian's letter to a Galatian (pagan) high priest </vt:lpstr>
      <vt:lpstr>Defining “Mission”</vt:lpstr>
      <vt:lpstr>The Mission Creates the Church</vt:lpstr>
      <vt:lpstr>Ephesians 3:8–10 (My Translation)</vt:lpstr>
      <vt:lpstr>Ephesians 5:18–21 (My Translation)</vt:lpstr>
      <vt:lpstr>Ephesians 2:8–10 (My Translation)</vt:lpstr>
      <vt:lpstr>Dietrich Bonhoeffer, Life Together: The Classic Exploration of Christian Community</vt:lpstr>
      <vt:lpstr>  Reflection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boakye</dc:creator>
  <cp:lastModifiedBy>andy boakye</cp:lastModifiedBy>
  <cp:revision>11</cp:revision>
  <dcterms:created xsi:type="dcterms:W3CDTF">2025-05-01T23:44:52Z</dcterms:created>
  <dcterms:modified xsi:type="dcterms:W3CDTF">2025-05-03T11:43:17Z</dcterms:modified>
</cp:coreProperties>
</file>